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7" r:id="rId3"/>
    <p:sldId id="301" r:id="rId4"/>
    <p:sldId id="298" r:id="rId5"/>
    <p:sldId id="258" r:id="rId6"/>
    <p:sldId id="257" r:id="rId7"/>
    <p:sldId id="302" r:id="rId8"/>
    <p:sldId id="259" r:id="rId9"/>
    <p:sldId id="296" r:id="rId10"/>
    <p:sldId id="260" r:id="rId11"/>
    <p:sldId id="261" r:id="rId12"/>
    <p:sldId id="263" r:id="rId13"/>
    <p:sldId id="264" r:id="rId14"/>
    <p:sldId id="266" r:id="rId15"/>
    <p:sldId id="267" r:id="rId16"/>
    <p:sldId id="326" r:id="rId17"/>
    <p:sldId id="268" r:id="rId18"/>
    <p:sldId id="303" r:id="rId19"/>
    <p:sldId id="304" r:id="rId20"/>
    <p:sldId id="305" r:id="rId21"/>
    <p:sldId id="306" r:id="rId22"/>
    <p:sldId id="307" r:id="rId23"/>
    <p:sldId id="330" r:id="rId24"/>
    <p:sldId id="332" r:id="rId25"/>
    <p:sldId id="308" r:id="rId26"/>
    <p:sldId id="327" r:id="rId27"/>
    <p:sldId id="309" r:id="rId28"/>
    <p:sldId id="310" r:id="rId29"/>
    <p:sldId id="328" r:id="rId30"/>
    <p:sldId id="311" r:id="rId31"/>
    <p:sldId id="312" r:id="rId32"/>
    <p:sldId id="313" r:id="rId33"/>
    <p:sldId id="314" r:id="rId34"/>
    <p:sldId id="315" r:id="rId35"/>
    <p:sldId id="269" r:id="rId36"/>
    <p:sldId id="317" r:id="rId37"/>
    <p:sldId id="318" r:id="rId38"/>
    <p:sldId id="319" r:id="rId39"/>
    <p:sldId id="329" r:id="rId40"/>
    <p:sldId id="270" r:id="rId41"/>
    <p:sldId id="320" r:id="rId42"/>
    <p:sldId id="321" r:id="rId43"/>
    <p:sldId id="322" r:id="rId44"/>
    <p:sldId id="323" r:id="rId45"/>
    <p:sldId id="324" r:id="rId46"/>
    <p:sldId id="325" r:id="rId47"/>
    <p:sldId id="273" r:id="rId48"/>
    <p:sldId id="275" r:id="rId49"/>
    <p:sldId id="274" r:id="rId50"/>
    <p:sldId id="271" r:id="rId51"/>
    <p:sldId id="272" r:id="rId52"/>
    <p:sldId id="316" r:id="rId53"/>
    <p:sldId id="276" r:id="rId54"/>
    <p:sldId id="277" r:id="rId55"/>
    <p:sldId id="280" r:id="rId56"/>
    <p:sldId id="331" r:id="rId57"/>
    <p:sldId id="300"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9618"/>
    <a:srgbClr val="DC3912"/>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256795934739296"/>
          <c:y val="2.4584488800722178E-2"/>
          <c:w val="0.5862982167054106"/>
          <c:h val="0.90826372209160444"/>
        </c:manualLayout>
      </c:layout>
      <c:barChart>
        <c:barDir val="bar"/>
        <c:grouping val="clustered"/>
        <c:varyColors val="0"/>
        <c:ser>
          <c:idx val="0"/>
          <c:order val="0"/>
          <c:spPr>
            <a:solidFill>
              <a:srgbClr val="0070C0"/>
            </a:solidFill>
            <a:ln>
              <a:noFill/>
            </a:ln>
            <a:effectLst/>
          </c:spPr>
          <c:invertIfNegative val="0"/>
          <c:dLbls>
            <c:dLbl>
              <c:idx val="0"/>
              <c:layout>
                <c:manualLayout>
                  <c:x val="8.8099821187682219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9C-4708-869F-232F58D8C106}"/>
                </c:ext>
              </c:extLst>
            </c:dLbl>
            <c:dLbl>
              <c:idx val="1"/>
              <c:layout>
                <c:manualLayout>
                  <c:x val="1.0203959903236484E-2"/>
                  <c:y val="-8.6499975630082069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9C-4708-869F-232F58D8C106}"/>
                </c:ext>
              </c:extLst>
            </c:dLbl>
            <c:dLbl>
              <c:idx val="2"/>
              <c:layout>
                <c:manualLayout>
                  <c:x val="1.0440305399484717E-2"/>
                  <c:y val="1.2975146232777277E-2"/>
                </c:manualLayout>
              </c:layout>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tx1"/>
                      </a:solidFill>
                      <a:latin typeface="+mn-lt"/>
                      <a:ea typeface="+mn-ea"/>
                      <a:cs typeface="+mn-cs"/>
                    </a:defRPr>
                  </a:pPr>
                  <a:endParaRPr lang="cs-CZ"/>
                </a:p>
              </c:txPr>
              <c:dLblPos val="outEnd"/>
              <c:showLegendKey val="0"/>
              <c:showVal val="1"/>
              <c:showCatName val="0"/>
              <c:showSerName val="0"/>
              <c:showPercent val="0"/>
              <c:showBubbleSize val="0"/>
              <c:extLst>
                <c:ext xmlns:c15="http://schemas.microsoft.com/office/drawing/2012/chart" uri="{CE6537A1-D6FC-4f65-9D91-7224C49458BB}">
                  <c15:layout>
                    <c:manualLayout>
                      <c:w val="4.5811340071876906E-2"/>
                      <c:h val="5.8447228863561081E-2"/>
                    </c:manualLayout>
                  </c15:layout>
                </c:ext>
                <c:ext xmlns:c16="http://schemas.microsoft.com/office/drawing/2014/chart" uri="{C3380CC4-5D6E-409C-BE32-E72D297353CC}">
                  <c16:uniqueId val="{00000002-2B9C-4708-869F-232F58D8C106}"/>
                </c:ext>
              </c:extLst>
            </c:dLbl>
            <c:dLbl>
              <c:idx val="3"/>
              <c:layout>
                <c:manualLayout>
                  <c:x val="6.9002018444870258E-4"/>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B9C-4708-869F-232F58D8C106}"/>
                </c:ext>
              </c:extLst>
            </c:dLbl>
            <c:dLbl>
              <c:idx val="4"/>
              <c:layout>
                <c:manualLayout>
                  <c:x val="3.6901079429213224E-3"/>
                  <c:y val="4.718234993737106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B9C-4708-869F-232F58D8C106}"/>
                </c:ext>
              </c:extLst>
            </c:dLbl>
            <c:dLbl>
              <c:idx val="5"/>
              <c:layout>
                <c:manualLayout>
                  <c:x val="6.9002018444870258E-4"/>
                  <c:y val="0"/>
                </c:manualLayout>
              </c:layout>
              <c:tx>
                <c:rich>
                  <a:bodyPr/>
                  <a:lstStyle/>
                  <a:p>
                    <a:r>
                      <a:rPr lang="en-US" dirty="0"/>
                      <a:t>96</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2B9C-4708-869F-232F58D8C106}"/>
                </c:ext>
              </c:extLst>
            </c:dLbl>
            <c:dLbl>
              <c:idx val="6"/>
              <c:layout>
                <c:manualLayout>
                  <c:x val="4.0351180351456736E-3"/>
                  <c:y val="-4.3249987815041034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B9C-4708-869F-232F58D8C106}"/>
                </c:ext>
              </c:extLst>
            </c:dLbl>
            <c:dLbl>
              <c:idx val="7"/>
              <c:layout>
                <c:manualLayout>
                  <c:x val="-4.6501360256325609E-4"/>
                  <c:y val="2.359117496868596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B9C-4708-869F-232F58D8C106}"/>
                </c:ext>
              </c:extLst>
            </c:dLbl>
            <c:dLbl>
              <c:idx val="8"/>
              <c:layout>
                <c:manualLayout>
                  <c:x val="4.2601246170311203E-3"/>
                  <c:y val="-2.359117496868596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B9C-4708-869F-232F58D8C106}"/>
                </c:ext>
              </c:extLst>
            </c:dLbl>
            <c:dLbl>
              <c:idx val="9"/>
              <c:layout>
                <c:manualLayout>
                  <c:x val="2.7600807377947002E-3"/>
                  <c:y val="4.7182349937371932E-3"/>
                </c:manualLayout>
              </c:layout>
              <c:tx>
                <c:rich>
                  <a:bodyPr/>
                  <a:lstStyle/>
                  <a:p>
                    <a:r>
                      <a:rPr lang="en-US" b="1" dirty="0"/>
                      <a:t>195</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2B9C-4708-869F-232F58D8C106}"/>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List1!$B$2:$B$11</c:f>
              <c:strCache>
                <c:ptCount val="10"/>
                <c:pt idx="0">
                  <c:v>Možnost podnikání</c:v>
                </c:pt>
                <c:pt idx="1">
                  <c:v>Možnost pracovního uplatnění</c:v>
                </c:pt>
                <c:pt idx="2">
                  <c:v>Infrastruktura pro volnočasové aktivity</c:v>
                </c:pt>
                <c:pt idx="3">
                  <c:v>Sportovní a kulturní vyžití</c:v>
                </c:pt>
                <c:pt idx="4">
                  <c:v>Dobré nakupní možnosti</c:v>
                </c:pt>
                <c:pt idx="5">
                  <c:v>Sousedská pospolitost</c:v>
                </c:pt>
                <c:pt idx="6">
                  <c:v>Dopravní dostupnost</c:v>
                </c:pt>
                <c:pt idx="7">
                  <c:v>Dostupné a příjemné bydlení</c:v>
                </c:pt>
                <c:pt idx="8">
                  <c:v>Dostupnost mateřské školy a základní školy</c:v>
                </c:pt>
                <c:pt idx="9">
                  <c:v>Dostupnost zdravotní péče</c:v>
                </c:pt>
              </c:strCache>
            </c:strRef>
          </c:cat>
          <c:val>
            <c:numRef>
              <c:f>List1!$C$2:$C$11</c:f>
              <c:numCache>
                <c:formatCode>General</c:formatCode>
                <c:ptCount val="10"/>
                <c:pt idx="0">
                  <c:v>2</c:v>
                </c:pt>
                <c:pt idx="1">
                  <c:v>11</c:v>
                </c:pt>
                <c:pt idx="2">
                  <c:v>30</c:v>
                </c:pt>
                <c:pt idx="3">
                  <c:v>64</c:v>
                </c:pt>
                <c:pt idx="4">
                  <c:v>68</c:v>
                </c:pt>
                <c:pt idx="5">
                  <c:v>95</c:v>
                </c:pt>
                <c:pt idx="6">
                  <c:v>130</c:v>
                </c:pt>
                <c:pt idx="7">
                  <c:v>157</c:v>
                </c:pt>
                <c:pt idx="8">
                  <c:v>160</c:v>
                </c:pt>
                <c:pt idx="9">
                  <c:v>195</c:v>
                </c:pt>
              </c:numCache>
            </c:numRef>
          </c:val>
          <c:extLst>
            <c:ext xmlns:c16="http://schemas.microsoft.com/office/drawing/2014/chart" uri="{C3380CC4-5D6E-409C-BE32-E72D297353CC}">
              <c16:uniqueId val="{0000000A-2B9C-4708-869F-232F58D8C106}"/>
            </c:ext>
          </c:extLst>
        </c:ser>
        <c:dLbls>
          <c:dLblPos val="inEnd"/>
          <c:showLegendKey val="0"/>
          <c:showVal val="1"/>
          <c:showCatName val="0"/>
          <c:showSerName val="0"/>
          <c:showPercent val="0"/>
          <c:showBubbleSize val="0"/>
        </c:dLbls>
        <c:gapWidth val="182"/>
        <c:axId val="310498512"/>
        <c:axId val="310498904"/>
      </c:barChart>
      <c:catAx>
        <c:axId val="310498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cs-CZ"/>
          </a:p>
        </c:txPr>
        <c:crossAx val="310498904"/>
        <c:crosses val="autoZero"/>
        <c:auto val="1"/>
        <c:lblAlgn val="ctr"/>
        <c:lblOffset val="100"/>
        <c:noMultiLvlLbl val="0"/>
      </c:catAx>
      <c:valAx>
        <c:axId val="3104989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cs-CZ"/>
          </a:p>
        </c:txPr>
        <c:crossAx val="310498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70C0"/>
            </a:solidFill>
            <a:ln>
              <a:noFill/>
            </a:ln>
            <a:effectLst/>
          </c:spPr>
          <c:invertIfNegative val="0"/>
          <c:dLbls>
            <c:dLbl>
              <c:idx val="0"/>
              <c:layout>
                <c:manualLayout>
                  <c:x val="8.9428167956997762E-3"/>
                  <c:y val="-2.353487089548145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D53-4EA5-9706-1ADEDDD53D95}"/>
                </c:ext>
              </c:extLst>
            </c:dLbl>
            <c:dLbl>
              <c:idx val="1"/>
              <c:layout>
                <c:manualLayout>
                  <c:x val="1.69764376567502E-2"/>
                  <c:y val="-2.353487089548145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D53-4EA5-9706-1ADEDDD53D95}"/>
                </c:ext>
              </c:extLst>
            </c:dLbl>
            <c:dLbl>
              <c:idx val="2"/>
              <c:layout>
                <c:manualLayout>
                  <c:x val="4.2836035088882653E-3"/>
                  <c:y val="-2.353487089548231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D53-4EA5-9706-1ADEDDD53D95}"/>
                </c:ext>
              </c:extLst>
            </c:dLbl>
            <c:dLbl>
              <c:idx val="3"/>
              <c:layout>
                <c:manualLayout>
                  <c:x val="-8.7420479773229893E-5"/>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D53-4EA5-9706-1ADEDDD53D95}"/>
                </c:ext>
              </c:extLst>
            </c:dLbl>
            <c:dLbl>
              <c:idx val="4"/>
              <c:layout>
                <c:manualLayout>
                  <c:x val="1.3695875164471615E-3"/>
                  <c:y val="2.353487089548145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D53-4EA5-9706-1ADEDDD53D95}"/>
                </c:ext>
              </c:extLst>
            </c:dLbl>
            <c:dLbl>
              <c:idx val="5"/>
              <c:layout>
                <c:manualLayout>
                  <c:x val="-1.5444284759937282E-3"/>
                  <c:y val="-2.353487089548145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D53-4EA5-9706-1ADEDDD53D95}"/>
                </c:ext>
              </c:extLst>
            </c:dLbl>
            <c:dLbl>
              <c:idx val="6"/>
              <c:layout>
                <c:manualLayout>
                  <c:x val="8.1592447788347909E-4"/>
                  <c:y val="4.7069741790962908E-3"/>
                </c:manualLayout>
              </c:layout>
              <c:tx>
                <c:rich>
                  <a:bodyPr/>
                  <a:lstStyle/>
                  <a:p>
                    <a:fld id="{2CC7ECF0-3391-435C-A4C4-B971C1CB72D2}" type="VALUE">
                      <a:rPr lang="en-US"/>
                      <a:pPr/>
                      <a:t>[HODNOTA]</a:t>
                    </a:fld>
                    <a:endParaRPr lang="cs-CZ"/>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FD53-4EA5-9706-1ADEDDD53D95}"/>
                </c:ext>
              </c:extLst>
            </c:dLbl>
            <c:dLbl>
              <c:idx val="7"/>
              <c:layout>
                <c:manualLayout>
                  <c:x val="-6.4108351833701922E-4"/>
                  <c:y val="-2.353487089548188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D53-4EA5-9706-1ADEDDD53D95}"/>
                </c:ext>
              </c:extLst>
            </c:dLbl>
            <c:dLbl>
              <c:idx val="8"/>
              <c:layout>
                <c:manualLayout>
                  <c:x val="-2.098091514557517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D53-4EA5-9706-1ADEDDD53D95}"/>
                </c:ext>
              </c:extLst>
            </c:dLbl>
            <c:dLbl>
              <c:idx val="9"/>
              <c:layout>
                <c:manualLayout>
                  <c:x val="8.1592447788347909E-4"/>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D53-4EA5-9706-1ADEDDD53D95}"/>
                </c:ext>
              </c:extLst>
            </c:dLbl>
            <c:dLbl>
              <c:idx val="10"/>
              <c:layout>
                <c:manualLayout>
                  <c:x val="-2.3312127939527973E-4"/>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D53-4EA5-9706-1ADEDDD53D95}"/>
                </c:ext>
              </c:extLst>
            </c:dLbl>
            <c:dLbl>
              <c:idx val="11"/>
              <c:layout>
                <c:manualLayout>
                  <c:x val="-1.6901292756157781E-3"/>
                  <c:y val="-5.3933456091591237E-18"/>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D53-4EA5-9706-1ADEDDD53D95}"/>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List2!$B$3:$B$14</c:f>
              <c:strCache>
                <c:ptCount val="12"/>
                <c:pt idx="0">
                  <c:v>nedostatek pracovních příležitostí</c:v>
                </c:pt>
                <c:pt idx="1">
                  <c:v>málo kvalitní životní prostředí</c:v>
                </c:pt>
                <c:pt idx="2">
                  <c:v>nedostačující veřejná doprava</c:v>
                </c:pt>
                <c:pt idx="3">
                  <c:v>nedostatečný kulturní a společenský život</c:v>
                </c:pt>
                <c:pt idx="4">
                  <c:v>chybějící cyklostezky do okolních obcí</c:v>
                </c:pt>
                <c:pt idx="5">
                  <c:v>nedostatek či špatná dostupnost obchodů a služeb</c:v>
                </c:pt>
                <c:pt idx="6">
                  <c:v>nezájem lidí o obec</c:v>
                </c:pt>
                <c:pt idx="7">
                  <c:v>vztahy mezi lidmi</c:v>
                </c:pt>
                <c:pt idx="8">
                  <c:v>nedostatečné možnosti pro výstavbu domů a bytů</c:v>
                </c:pt>
                <c:pt idx="9">
                  <c:v>špatný stav chodníků</c:v>
                </c:pt>
                <c:pt idx="10">
                  <c:v>stav kanalizace a chybějící čistírna odpadních vod</c:v>
                </c:pt>
                <c:pt idx="11">
                  <c:v>špatný stav místních komunikací</c:v>
                </c:pt>
              </c:strCache>
            </c:strRef>
          </c:cat>
          <c:val>
            <c:numRef>
              <c:f>List2!$C$3:$C$14</c:f>
              <c:numCache>
                <c:formatCode>General</c:formatCode>
                <c:ptCount val="12"/>
                <c:pt idx="0">
                  <c:v>10</c:v>
                </c:pt>
                <c:pt idx="1">
                  <c:v>11</c:v>
                </c:pt>
                <c:pt idx="2">
                  <c:v>19</c:v>
                </c:pt>
                <c:pt idx="3">
                  <c:v>30</c:v>
                </c:pt>
                <c:pt idx="4">
                  <c:v>36</c:v>
                </c:pt>
                <c:pt idx="5">
                  <c:v>59</c:v>
                </c:pt>
                <c:pt idx="6">
                  <c:v>60</c:v>
                </c:pt>
                <c:pt idx="7">
                  <c:v>61</c:v>
                </c:pt>
                <c:pt idx="8">
                  <c:v>65</c:v>
                </c:pt>
                <c:pt idx="9">
                  <c:v>85</c:v>
                </c:pt>
                <c:pt idx="10">
                  <c:v>192</c:v>
                </c:pt>
                <c:pt idx="11">
                  <c:v>229</c:v>
                </c:pt>
              </c:numCache>
            </c:numRef>
          </c:val>
          <c:extLst>
            <c:ext xmlns:c16="http://schemas.microsoft.com/office/drawing/2014/chart" uri="{C3380CC4-5D6E-409C-BE32-E72D297353CC}">
              <c16:uniqueId val="{0000000C-FD53-4EA5-9706-1ADEDDD53D95}"/>
            </c:ext>
          </c:extLst>
        </c:ser>
        <c:dLbls>
          <c:dLblPos val="inEnd"/>
          <c:showLegendKey val="0"/>
          <c:showVal val="1"/>
          <c:showCatName val="0"/>
          <c:showSerName val="0"/>
          <c:showPercent val="0"/>
          <c:showBubbleSize val="0"/>
        </c:dLbls>
        <c:gapWidth val="182"/>
        <c:axId val="366311928"/>
        <c:axId val="366313104"/>
      </c:barChart>
      <c:catAx>
        <c:axId val="3663119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cs-CZ"/>
          </a:p>
        </c:txPr>
        <c:crossAx val="366313104"/>
        <c:crosses val="autoZero"/>
        <c:auto val="1"/>
        <c:lblAlgn val="ctr"/>
        <c:lblOffset val="100"/>
        <c:noMultiLvlLbl val="0"/>
      </c:catAx>
      <c:valAx>
        <c:axId val="3663131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cs-CZ"/>
          </a:p>
        </c:txPr>
        <c:crossAx val="366311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0070C0"/>
            </a:solidFill>
            <a:ln>
              <a:noFill/>
            </a:ln>
            <a:effectLst/>
          </c:spPr>
          <c:invertIfNegative val="0"/>
          <c:dLbls>
            <c:dLbl>
              <c:idx val="0"/>
              <c:layout>
                <c:manualLayout>
                  <c:x val="2.7612792055815359E-3"/>
                  <c:y val="-4.121587479720653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C17-49C6-A9B8-6F4E55F41273}"/>
                </c:ext>
              </c:extLst>
            </c:dLbl>
            <c:dLbl>
              <c:idx val="1"/>
              <c:layout>
                <c:manualLayout>
                  <c:x val="-6.589303240648218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C17-49C6-A9B8-6F4E55F41273}"/>
                </c:ext>
              </c:extLst>
            </c:dLbl>
            <c:dLbl>
              <c:idx val="2"/>
              <c:layout>
                <c:manualLayout>
                  <c:x val="-2.5267907501410865E-3"/>
                  <c:y val="-4.121587479720805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C17-49C6-A9B8-6F4E55F41273}"/>
                </c:ext>
              </c:extLst>
            </c:dLbl>
            <c:dLbl>
              <c:idx val="3"/>
              <c:layout>
                <c:manualLayout>
                  <c:x val="4.241398759165339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C17-49C6-A9B8-6F4E55F41273}"/>
                </c:ext>
              </c:extLst>
            </c:dLbl>
            <c:dLbl>
              <c:idx val="4"/>
              <c:layout>
                <c:manualLayout>
                  <c:x val="-2.7072758037225043E-4"/>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C17-49C6-A9B8-6F4E55F41273}"/>
                </c:ext>
              </c:extLst>
            </c:dLbl>
            <c:dLbl>
              <c:idx val="5"/>
              <c:layout>
                <c:manualLayout>
                  <c:x val="6.4974619289339276E-3"/>
                  <c:y val="-7.5561564234574023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C17-49C6-A9B8-6F4E55F41273}"/>
                </c:ext>
              </c:extLst>
            </c:dLbl>
            <c:dLbl>
              <c:idx val="6"/>
              <c:layout>
                <c:manualLayout>
                  <c:x val="4.2413987591652562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C17-49C6-A9B8-6F4E55F41273}"/>
                </c:ext>
              </c:extLst>
            </c:dLbl>
            <c:dLbl>
              <c:idx val="7"/>
              <c:layout>
                <c:manualLayout>
                  <c:x val="1.3265651438240354E-2"/>
                  <c:y val="4.121587479720577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C17-49C6-A9B8-6F4E55F41273}"/>
                </c:ext>
              </c:extLst>
            </c:dLbl>
            <c:dLbl>
              <c:idx val="8"/>
              <c:layout>
                <c:manualLayout>
                  <c:x val="6.4974619289340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C17-49C6-A9B8-6F4E55F41273}"/>
                </c:ext>
              </c:extLst>
            </c:dLbl>
            <c:dLbl>
              <c:idx val="9"/>
              <c:layout>
                <c:manualLayout>
                  <c:x val="7.2194021432600108E-4"/>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C17-49C6-A9B8-6F4E55F41273}"/>
                </c:ext>
              </c:extLst>
            </c:dLbl>
            <c:dLbl>
              <c:idx val="10"/>
              <c:layout>
                <c:manualLayout>
                  <c:x val="-1.5341229554429179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C17-49C6-A9B8-6F4E55F41273}"/>
                </c:ext>
              </c:extLst>
            </c:dLbl>
            <c:dLbl>
              <c:idx val="11"/>
              <c:layout>
                <c:manualLayout>
                  <c:x val="2.978003384094754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C17-49C6-A9B8-6F4E55F41273}"/>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List3!$B$3:$B$14</c:f>
              <c:strCache>
                <c:ptCount val="12"/>
                <c:pt idx="0">
                  <c:v>modernizace vnitřních prostor kulturního domu </c:v>
                </c:pt>
                <c:pt idx="1">
                  <c:v>kolumbárium na hřbitově</c:v>
                </c:pt>
                <c:pt idx="2">
                  <c:v>Parkovací plocha před bytovkami v Hrabství</c:v>
                </c:pt>
                <c:pt idx="3">
                  <c:v>rekonstrukce Hasičské zbrojnice Skřipov</c:v>
                </c:pt>
                <c:pt idx="4">
                  <c:v>nový hřbitov ve Skřipově</c:v>
                </c:pt>
                <c:pt idx="5">
                  <c:v>chodník ke hřbitovu v Hrabství</c:v>
                </c:pt>
                <c:pt idx="6">
                  <c:v>technické zázemí obce</c:v>
                </c:pt>
                <c:pt idx="7">
                  <c:v>zázemí a hřiště v Hrabství</c:v>
                </c:pt>
                <c:pt idx="8">
                  <c:v>bezbariérové chodníky</c:v>
                </c:pt>
                <c:pt idx="9">
                  <c:v>rekonstrukce budovy bývalé tělocvičny</c:v>
                </c:pt>
                <c:pt idx="10">
                  <c:v>Čistírna odpadních vod</c:v>
                </c:pt>
                <c:pt idx="11">
                  <c:v>rekonstrukce stávajících místních komunikací</c:v>
                </c:pt>
              </c:strCache>
            </c:strRef>
          </c:cat>
          <c:val>
            <c:numRef>
              <c:f>List3!$C$3:$C$14</c:f>
              <c:numCache>
                <c:formatCode>General</c:formatCode>
                <c:ptCount val="12"/>
                <c:pt idx="0">
                  <c:v>13</c:v>
                </c:pt>
                <c:pt idx="1">
                  <c:v>18</c:v>
                </c:pt>
                <c:pt idx="2">
                  <c:v>46</c:v>
                </c:pt>
                <c:pt idx="3">
                  <c:v>48</c:v>
                </c:pt>
                <c:pt idx="4">
                  <c:v>61</c:v>
                </c:pt>
                <c:pt idx="5">
                  <c:v>63</c:v>
                </c:pt>
                <c:pt idx="6">
                  <c:v>67</c:v>
                </c:pt>
                <c:pt idx="7">
                  <c:v>68</c:v>
                </c:pt>
                <c:pt idx="8">
                  <c:v>71</c:v>
                </c:pt>
                <c:pt idx="9">
                  <c:v>158</c:v>
                </c:pt>
                <c:pt idx="10">
                  <c:v>202</c:v>
                </c:pt>
                <c:pt idx="11">
                  <c:v>236</c:v>
                </c:pt>
              </c:numCache>
            </c:numRef>
          </c:val>
          <c:extLst>
            <c:ext xmlns:c16="http://schemas.microsoft.com/office/drawing/2014/chart" uri="{C3380CC4-5D6E-409C-BE32-E72D297353CC}">
              <c16:uniqueId val="{0000000C-5C17-49C6-A9B8-6F4E55F41273}"/>
            </c:ext>
          </c:extLst>
        </c:ser>
        <c:dLbls>
          <c:dLblPos val="inEnd"/>
          <c:showLegendKey val="0"/>
          <c:showVal val="1"/>
          <c:showCatName val="0"/>
          <c:showSerName val="0"/>
          <c:showPercent val="0"/>
          <c:showBubbleSize val="0"/>
        </c:dLbls>
        <c:gapWidth val="182"/>
        <c:axId val="366308792"/>
        <c:axId val="366316240"/>
      </c:barChart>
      <c:catAx>
        <c:axId val="366308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cs-CZ"/>
          </a:p>
        </c:txPr>
        <c:crossAx val="366316240"/>
        <c:crosses val="autoZero"/>
        <c:auto val="1"/>
        <c:lblAlgn val="ctr"/>
        <c:lblOffset val="100"/>
        <c:noMultiLvlLbl val="0"/>
      </c:catAx>
      <c:valAx>
        <c:axId val="3663162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cs-CZ"/>
          </a:p>
        </c:txPr>
        <c:crossAx val="366308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159392644893882"/>
          <c:y val="4.4306572850189414E-2"/>
          <c:w val="0.56420391384900415"/>
          <c:h val="0.85728420100044789"/>
        </c:manualLayout>
      </c:layout>
      <c:barChart>
        <c:barDir val="bar"/>
        <c:grouping val="clustered"/>
        <c:varyColors val="0"/>
        <c:ser>
          <c:idx val="0"/>
          <c:order val="0"/>
          <c:spPr>
            <a:solidFill>
              <a:srgbClr val="0070C0"/>
            </a:solidFill>
            <a:ln>
              <a:noFill/>
            </a:ln>
            <a:effectLst/>
          </c:spPr>
          <c:invertIfNegative val="0"/>
          <c:dLbls>
            <c:dLbl>
              <c:idx val="0"/>
              <c:layout>
                <c:manualLayout>
                  <c:x val="4.2546432254415159E-3"/>
                  <c:y val="-2.574702353257771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FF9-4A3C-A0B9-BC3EDCE37E37}"/>
                </c:ext>
              </c:extLst>
            </c:dLbl>
            <c:dLbl>
              <c:idx val="1"/>
              <c:layout>
                <c:manualLayout>
                  <c:x val="1.371391076115485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FF9-4A3C-A0B9-BC3EDCE37E37}"/>
                </c:ext>
              </c:extLst>
            </c:dLbl>
            <c:dLbl>
              <c:idx val="2"/>
              <c:layout>
                <c:manualLayout>
                  <c:x val="6.9225721784776906E-4"/>
                  <c:y val="-8.34637591485652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FF9-4A3C-A0B9-BC3EDCE37E37}"/>
                </c:ext>
              </c:extLst>
            </c:dLbl>
            <c:dLbl>
              <c:idx val="3"/>
              <c:layout>
                <c:manualLayout>
                  <c:x val="-2.941176470588235E-4"/>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FF9-4A3C-A0B9-BC3EDCE37E37}"/>
                </c:ext>
              </c:extLst>
            </c:dLbl>
            <c:dLbl>
              <c:idx val="4"/>
              <c:layout>
                <c:manualLayout>
                  <c:x val="-2.941176470588235E-4"/>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FF9-4A3C-A0B9-BC3EDCE37E37}"/>
                </c:ext>
              </c:extLst>
            </c:dLbl>
            <c:dLbl>
              <c:idx val="5"/>
              <c:layout>
                <c:manualLayout>
                  <c:x val="-2.941176470588235E-4"/>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FF9-4A3C-A0B9-BC3EDCE37E37}"/>
                </c:ext>
              </c:extLst>
            </c:dLbl>
            <c:dLbl>
              <c:idx val="6"/>
              <c:layout>
                <c:manualLayout>
                  <c:x val="7.8431372549010617E-4"/>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FF9-4A3C-A0B9-BC3EDCE37E37}"/>
                </c:ext>
              </c:extLst>
            </c:dLbl>
            <c:dLbl>
              <c:idx val="7"/>
              <c:layout>
                <c:manualLayout>
                  <c:x val="-6.5686274509803924E-3"/>
                  <c:y val="0"/>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6.0490196078431376E-2"/>
                      <c:h val="5.0015821968515763E-2"/>
                    </c:manualLayout>
                  </c15:layout>
                </c:ext>
                <c:ext xmlns:c16="http://schemas.microsoft.com/office/drawing/2014/chart" uri="{C3380CC4-5D6E-409C-BE32-E72D297353CC}">
                  <c16:uniqueId val="{00000007-2FF9-4A3C-A0B9-BC3EDCE37E37}"/>
                </c:ext>
              </c:extLst>
            </c:dLbl>
            <c:dLbl>
              <c:idx val="8"/>
              <c:layout>
                <c:manualLayout>
                  <c:x val="-6.5686274509803924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FF9-4A3C-A0B9-BC3EDCE37E37}"/>
                </c:ext>
              </c:extLst>
            </c:dLbl>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List4!$B$3:$B$11</c:f>
              <c:strCache>
                <c:ptCount val="9"/>
                <c:pt idx="0">
                  <c:v>E-mailem</c:v>
                </c:pt>
                <c:pt idx="1">
                  <c:v>Telefonicky</c:v>
                </c:pt>
                <c:pt idx="2">
                  <c:v>Facebook obce</c:v>
                </c:pt>
                <c:pt idx="3">
                  <c:v>Osobně</c:v>
                </c:pt>
                <c:pt idx="4">
                  <c:v>webové stránky obce</c:v>
                </c:pt>
                <c:pt idx="5">
                  <c:v>Informační vývěsky a úřední desky obce</c:v>
                </c:pt>
                <c:pt idx="6">
                  <c:v>Mobilní rozhlas (zasílání SMS)</c:v>
                </c:pt>
                <c:pt idx="7">
                  <c:v>místní rozhlas</c:v>
                </c:pt>
                <c:pt idx="8">
                  <c:v>Zpravodaj Skřipova a Hrabství</c:v>
                </c:pt>
              </c:strCache>
            </c:strRef>
          </c:cat>
          <c:val>
            <c:numRef>
              <c:f>List4!$C$3:$C$11</c:f>
              <c:numCache>
                <c:formatCode>General</c:formatCode>
                <c:ptCount val="9"/>
                <c:pt idx="0">
                  <c:v>5</c:v>
                </c:pt>
                <c:pt idx="1">
                  <c:v>11</c:v>
                </c:pt>
                <c:pt idx="2">
                  <c:v>27</c:v>
                </c:pt>
                <c:pt idx="3">
                  <c:v>29</c:v>
                </c:pt>
                <c:pt idx="4">
                  <c:v>72</c:v>
                </c:pt>
                <c:pt idx="5">
                  <c:v>82</c:v>
                </c:pt>
                <c:pt idx="6">
                  <c:v>129</c:v>
                </c:pt>
                <c:pt idx="7">
                  <c:v>237</c:v>
                </c:pt>
                <c:pt idx="8">
                  <c:v>259</c:v>
                </c:pt>
              </c:numCache>
            </c:numRef>
          </c:val>
          <c:extLst>
            <c:ext xmlns:c16="http://schemas.microsoft.com/office/drawing/2014/chart" uri="{C3380CC4-5D6E-409C-BE32-E72D297353CC}">
              <c16:uniqueId val="{00000009-2FF9-4A3C-A0B9-BC3EDCE37E37}"/>
            </c:ext>
          </c:extLst>
        </c:ser>
        <c:dLbls>
          <c:dLblPos val="inEnd"/>
          <c:showLegendKey val="0"/>
          <c:showVal val="1"/>
          <c:showCatName val="0"/>
          <c:showSerName val="0"/>
          <c:showPercent val="0"/>
          <c:showBubbleSize val="0"/>
        </c:dLbls>
        <c:gapWidth val="182"/>
        <c:axId val="366311144"/>
        <c:axId val="366309576"/>
      </c:barChart>
      <c:catAx>
        <c:axId val="3663111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cs-CZ"/>
          </a:p>
        </c:txPr>
        <c:crossAx val="366309576"/>
        <c:crosses val="autoZero"/>
        <c:auto val="1"/>
        <c:lblAlgn val="ctr"/>
        <c:lblOffset val="100"/>
        <c:noMultiLvlLbl val="0"/>
      </c:catAx>
      <c:valAx>
        <c:axId val="3663095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cs-CZ"/>
          </a:p>
        </c:txPr>
        <c:crossAx val="366311144"/>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cs-CZ"/>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0070C0"/>
              </a:solidFill>
              <a:ln w="19050">
                <a:solidFill>
                  <a:schemeClr val="lt1"/>
                </a:solidFill>
              </a:ln>
              <a:effectLst/>
            </c:spPr>
            <c:extLst>
              <c:ext xmlns:c16="http://schemas.microsoft.com/office/drawing/2014/chart" uri="{C3380CC4-5D6E-409C-BE32-E72D297353CC}">
                <c16:uniqueId val="{00000001-FC10-4ED0-81E3-C2B3DEAF1D43}"/>
              </c:ext>
            </c:extLst>
          </c:dPt>
          <c:dPt>
            <c:idx val="1"/>
            <c:bubble3D val="0"/>
            <c:spPr>
              <a:solidFill>
                <a:srgbClr val="C00000"/>
              </a:solidFill>
              <a:ln w="19050">
                <a:solidFill>
                  <a:schemeClr val="lt1"/>
                </a:solidFill>
              </a:ln>
              <a:effectLst/>
            </c:spPr>
            <c:extLst>
              <c:ext xmlns:c16="http://schemas.microsoft.com/office/drawing/2014/chart" uri="{C3380CC4-5D6E-409C-BE32-E72D297353CC}">
                <c16:uniqueId val="{00000003-FC10-4ED0-81E3-C2B3DEAF1D43}"/>
              </c:ext>
            </c:extLst>
          </c:dPt>
          <c:dPt>
            <c:idx val="2"/>
            <c:bubble3D val="0"/>
            <c:spPr>
              <a:solidFill>
                <a:srgbClr val="FFC000"/>
              </a:solidFill>
              <a:ln w="19050">
                <a:solidFill>
                  <a:schemeClr val="lt1"/>
                </a:solidFill>
              </a:ln>
              <a:effectLst/>
            </c:spPr>
            <c:extLst>
              <c:ext xmlns:c16="http://schemas.microsoft.com/office/drawing/2014/chart" uri="{C3380CC4-5D6E-409C-BE32-E72D297353CC}">
                <c16:uniqueId val="{00000005-FC10-4ED0-81E3-C2B3DEAF1D43}"/>
              </c:ext>
            </c:extLst>
          </c:dPt>
          <c:dLbls>
            <c:dLbl>
              <c:idx val="0"/>
              <c:layout>
                <c:manualLayout>
                  <c:x val="-0.15"/>
                  <c:y val="-4.6187299504228597E-2"/>
                </c:manualLayout>
              </c:layout>
              <c:tx>
                <c:rich>
                  <a:bodyPr rot="0" spcFirstLastPara="1" vertOverflow="ellipsis" vert="horz" wrap="square" lIns="38100" tIns="19050" rIns="38100" bIns="19050" anchor="ctr" anchorCtr="1">
                    <a:noAutofit/>
                  </a:bodyPr>
                  <a:lstStyle/>
                  <a:p>
                    <a:pPr>
                      <a:defRPr sz="1110" b="0" i="0" u="none" strike="noStrike" kern="1200" baseline="0">
                        <a:solidFill>
                          <a:schemeClr val="bg1"/>
                        </a:solidFill>
                        <a:latin typeface="+mn-lt"/>
                        <a:ea typeface="+mn-ea"/>
                        <a:cs typeface="+mn-cs"/>
                      </a:defRPr>
                    </a:pPr>
                    <a:r>
                      <a:rPr lang="en-US" sz="2000" baseline="0" dirty="0"/>
                      <a:t>48%</a:t>
                    </a:r>
                  </a:p>
                </c:rich>
              </c:tx>
              <c:spPr>
                <a:noFill/>
                <a:ln>
                  <a:noFill/>
                </a:ln>
                <a:effectLst/>
              </c:spPr>
              <c:txPr>
                <a:bodyPr rot="0" spcFirstLastPara="1" vertOverflow="ellipsis" vert="horz" wrap="square" lIns="38100" tIns="19050" rIns="38100" bIns="19050" anchor="ctr" anchorCtr="1">
                  <a:noAutofit/>
                </a:bodyPr>
                <a:lstStyle/>
                <a:p>
                  <a:pPr>
                    <a:defRPr sz="1110" b="0"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extLst>
                <c:ext xmlns:c15="http://schemas.microsoft.com/office/drawing/2012/chart" uri="{CE6537A1-D6FC-4f65-9D91-7224C49458BB}">
                  <c15:layout>
                    <c:manualLayout>
                      <c:w val="0.1076388888888889"/>
                      <c:h val="9.4907407407407413E-2"/>
                    </c:manualLayout>
                  </c15:layout>
                  <c15:showDataLabelsRange val="0"/>
                </c:ext>
                <c:ext xmlns:c16="http://schemas.microsoft.com/office/drawing/2014/chart" uri="{C3380CC4-5D6E-409C-BE32-E72D297353CC}">
                  <c16:uniqueId val="{00000001-FC10-4ED0-81E3-C2B3DEAF1D43}"/>
                </c:ext>
              </c:extLst>
            </c:dLbl>
            <c:dLbl>
              <c:idx val="1"/>
              <c:layout>
                <c:manualLayout>
                  <c:x val="9.7147856517935255E-2"/>
                  <c:y val="-0.15526538349372995"/>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r>
                      <a:rPr lang="en-US" sz="2000"/>
                      <a:t>32%</a:t>
                    </a:r>
                  </a:p>
                </c:rich>
              </c:tx>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FC10-4ED0-81E3-C2B3DEAF1D43}"/>
                </c:ext>
              </c:extLst>
            </c:dLbl>
            <c:dLbl>
              <c:idx val="2"/>
              <c:layout>
                <c:manualLayout>
                  <c:x val="6.938134295713036E-2"/>
                  <c:y val="0.15724810440361622"/>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r>
                      <a:rPr lang="en-US" sz="2000"/>
                      <a:t>20%</a:t>
                    </a:r>
                  </a:p>
                </c:rich>
              </c:tx>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cs-CZ"/>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FC10-4ED0-81E3-C2B3DEAF1D43}"/>
                </c:ext>
              </c:extLst>
            </c:dLbl>
            <c:spPr>
              <a:noFill/>
              <a:ln>
                <a:noFill/>
              </a:ln>
              <a:effectLst/>
            </c:spPr>
            <c:txPr>
              <a:bodyPr rot="0" spcFirstLastPara="1" vertOverflow="ellipsis" vert="horz" wrap="square" lIns="38100" tIns="19050" rIns="38100" bIns="19050" anchor="ctr" anchorCtr="1">
                <a:spAutoFit/>
              </a:bodyPr>
              <a:lstStyle/>
              <a:p>
                <a:pPr>
                  <a:defRPr sz="1110" b="0" i="0" u="none" strike="noStrike" kern="1200" baseline="0">
                    <a:solidFill>
                      <a:schemeClr val="bg1"/>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extLst>
          </c:dLbls>
          <c:cat>
            <c:strRef>
              <c:f>List5!$B$4:$B$6</c:f>
              <c:strCache>
                <c:ptCount val="3"/>
                <c:pt idx="0">
                  <c:v>domácnost bez dětí</c:v>
                </c:pt>
                <c:pt idx="1">
                  <c:v>domácnost s nezaopatřenými dětmi (do 18 let)</c:v>
                </c:pt>
                <c:pt idx="2">
                  <c:v>jiné</c:v>
                </c:pt>
              </c:strCache>
            </c:strRef>
          </c:cat>
          <c:val>
            <c:numRef>
              <c:f>List5!$C$4:$C$6</c:f>
              <c:numCache>
                <c:formatCode>General</c:formatCode>
                <c:ptCount val="3"/>
                <c:pt idx="0">
                  <c:v>158</c:v>
                </c:pt>
                <c:pt idx="1">
                  <c:v>104</c:v>
                </c:pt>
                <c:pt idx="2">
                  <c:v>67</c:v>
                </c:pt>
              </c:numCache>
            </c:numRef>
          </c:val>
          <c:extLst>
            <c:ext xmlns:c16="http://schemas.microsoft.com/office/drawing/2014/chart" uri="{C3380CC4-5D6E-409C-BE32-E72D297353CC}">
              <c16:uniqueId val="{00000006-FC10-4ED0-81E3-C2B3DEAF1D43}"/>
            </c:ext>
          </c:extLst>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cs-CZ"/>
          </a:p>
        </c:txPr>
      </c:legendEntry>
      <c:legendEntry>
        <c:idx val="1"/>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cs-CZ"/>
          </a:p>
        </c:txPr>
      </c:legendEntry>
      <c:legendEntry>
        <c:idx val="2"/>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cs-CZ"/>
          </a:p>
        </c:txPr>
      </c:legendEntry>
      <c:layout>
        <c:manualLayout>
          <c:xMode val="edge"/>
          <c:yMode val="edge"/>
          <c:x val="0.60597552326348036"/>
          <c:y val="0.10760555756221184"/>
          <c:w val="0.35516188802869197"/>
          <c:h val="0.58244454186282701"/>
        </c:manualLayout>
      </c:layout>
      <c:overlay val="0"/>
      <c:spPr>
        <a:noFill/>
        <a:ln>
          <a:solidFill>
            <a:schemeClr val="bg1">
              <a:alpha val="97000"/>
            </a:schemeClr>
          </a:solid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6/29/2020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2A54C80-263E-416B-A8E0-580EDEADCBDC}" type="datetimeFigureOut">
              <a:rPr lang="en-US" dirty="0"/>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6/29/2020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A086A3-8671-45A6-9988-408AC652AEDA}"/>
              </a:ext>
            </a:extLst>
          </p:cNvPr>
          <p:cNvSpPr>
            <a:spLocks noGrp="1"/>
          </p:cNvSpPr>
          <p:nvPr>
            <p:ph type="ctrTitle"/>
          </p:nvPr>
        </p:nvSpPr>
        <p:spPr>
          <a:xfrm>
            <a:off x="866938" y="3501277"/>
            <a:ext cx="8922058" cy="1624613"/>
          </a:xfrm>
        </p:spPr>
        <p:txBody>
          <a:bodyPr/>
          <a:lstStyle/>
          <a:p>
            <a:pPr algn="ctr"/>
            <a:r>
              <a:rPr lang="pl-PL" sz="4000" b="1" dirty="0">
                <a:solidFill>
                  <a:schemeClr val="accent4"/>
                </a:solidFill>
              </a:rPr>
              <a:t>Program rozvoje obce Skřipov </a:t>
            </a:r>
            <a:br>
              <a:rPr lang="pl-PL" sz="4000" b="1" dirty="0">
                <a:solidFill>
                  <a:schemeClr val="accent4"/>
                </a:solidFill>
              </a:rPr>
            </a:br>
            <a:r>
              <a:rPr lang="pl-PL" sz="4000" b="1" dirty="0">
                <a:solidFill>
                  <a:schemeClr val="accent4"/>
                </a:solidFill>
              </a:rPr>
              <a:t>na období 2021–2027:</a:t>
            </a:r>
            <a:br>
              <a:rPr lang="pl-PL" sz="4000" dirty="0">
                <a:solidFill>
                  <a:schemeClr val="accent2">
                    <a:lumMod val="50000"/>
                  </a:schemeClr>
                </a:solidFill>
              </a:rPr>
            </a:br>
            <a:r>
              <a:rPr lang="pl-PL" sz="4000" dirty="0">
                <a:solidFill>
                  <a:schemeClr val="accent2">
                    <a:lumMod val="50000"/>
                  </a:schemeClr>
                </a:solidFill>
              </a:rPr>
              <a:t> </a:t>
            </a:r>
            <a:br>
              <a:rPr lang="pl-PL" sz="4000" dirty="0">
                <a:solidFill>
                  <a:schemeClr val="accent2">
                    <a:lumMod val="50000"/>
                  </a:schemeClr>
                </a:solidFill>
              </a:rPr>
            </a:br>
            <a:r>
              <a:rPr lang="pl-PL" sz="4000" dirty="0">
                <a:solidFill>
                  <a:schemeClr val="accent2">
                    <a:lumMod val="50000"/>
                  </a:schemeClr>
                </a:solidFill>
              </a:rPr>
              <a:t>Diskuzní setkání občanů a výsledky dotazníku pro obyvatele.</a:t>
            </a:r>
            <a:endParaRPr lang="cs-CZ" sz="4000" dirty="0">
              <a:solidFill>
                <a:schemeClr val="accent2">
                  <a:lumMod val="50000"/>
                </a:schemeClr>
              </a:solidFill>
            </a:endParaRPr>
          </a:p>
        </p:txBody>
      </p:sp>
      <p:sp>
        <p:nvSpPr>
          <p:cNvPr id="3" name="Podnadpis 2">
            <a:extLst>
              <a:ext uri="{FF2B5EF4-FFF2-40B4-BE49-F238E27FC236}">
                <a16:creationId xmlns:a16="http://schemas.microsoft.com/office/drawing/2014/main" id="{509A7C20-2DA3-49D3-85FD-D06B3F4A2C23}"/>
              </a:ext>
            </a:extLst>
          </p:cNvPr>
          <p:cNvSpPr>
            <a:spLocks noGrp="1"/>
          </p:cNvSpPr>
          <p:nvPr>
            <p:ph type="subTitle" idx="1"/>
          </p:nvPr>
        </p:nvSpPr>
        <p:spPr>
          <a:xfrm>
            <a:off x="1622478" y="4376691"/>
            <a:ext cx="7766936" cy="1782543"/>
          </a:xfrm>
        </p:spPr>
        <p:txBody>
          <a:bodyPr>
            <a:normAutofit fontScale="25000" lnSpcReduction="20000"/>
          </a:bodyPr>
          <a:lstStyle/>
          <a:p>
            <a:endParaRPr lang="cs-CZ" sz="2800" dirty="0">
              <a:solidFill>
                <a:schemeClr val="accent2">
                  <a:lumMod val="50000"/>
                </a:schemeClr>
              </a:solidFill>
            </a:endParaRPr>
          </a:p>
          <a:p>
            <a:endParaRPr lang="cs-CZ" sz="2800" dirty="0">
              <a:solidFill>
                <a:schemeClr val="accent2">
                  <a:lumMod val="50000"/>
                </a:schemeClr>
              </a:solidFill>
            </a:endParaRPr>
          </a:p>
          <a:p>
            <a:endParaRPr lang="cs-CZ" sz="2800" dirty="0">
              <a:solidFill>
                <a:schemeClr val="accent2">
                  <a:lumMod val="50000"/>
                </a:schemeClr>
              </a:solidFill>
            </a:endParaRPr>
          </a:p>
          <a:p>
            <a:endParaRPr lang="cs-CZ" sz="2800" dirty="0">
              <a:solidFill>
                <a:schemeClr val="accent2">
                  <a:lumMod val="50000"/>
                </a:schemeClr>
              </a:solidFill>
            </a:endParaRPr>
          </a:p>
          <a:p>
            <a:endParaRPr lang="cs-CZ" sz="2800" dirty="0">
              <a:solidFill>
                <a:schemeClr val="accent2">
                  <a:lumMod val="50000"/>
                </a:schemeClr>
              </a:solidFill>
            </a:endParaRPr>
          </a:p>
          <a:p>
            <a:endParaRPr lang="cs-CZ" sz="2800" dirty="0">
              <a:solidFill>
                <a:schemeClr val="accent2">
                  <a:lumMod val="50000"/>
                </a:schemeClr>
              </a:solidFill>
            </a:endParaRPr>
          </a:p>
          <a:p>
            <a:pPr algn="ctr"/>
            <a:r>
              <a:rPr lang="cs-CZ" sz="9600" dirty="0">
                <a:solidFill>
                  <a:schemeClr val="accent2">
                    <a:lumMod val="50000"/>
                  </a:schemeClr>
                </a:solidFill>
              </a:rPr>
              <a:t>Období dotazování: únor 2020</a:t>
            </a:r>
          </a:p>
          <a:p>
            <a:pPr algn="ctr"/>
            <a:endParaRPr lang="cs-CZ" sz="9600" dirty="0">
              <a:solidFill>
                <a:schemeClr val="accent2">
                  <a:lumMod val="50000"/>
                </a:schemeClr>
              </a:solidFill>
            </a:endParaRPr>
          </a:p>
        </p:txBody>
      </p:sp>
      <p:sp>
        <p:nvSpPr>
          <p:cNvPr id="4" name="Rectangle 2">
            <a:extLst>
              <a:ext uri="{FF2B5EF4-FFF2-40B4-BE49-F238E27FC236}">
                <a16:creationId xmlns:a16="http://schemas.microsoft.com/office/drawing/2014/main" id="{9D0CA568-3E6C-4FF8-8CE5-122E18DD15DF}"/>
              </a:ext>
            </a:extLst>
          </p:cNvPr>
          <p:cNvSpPr>
            <a:spLocks noChangeArrowheads="1"/>
          </p:cNvSpPr>
          <p:nvPr/>
        </p:nvSpPr>
        <p:spPr bwMode="auto">
          <a:xfrm>
            <a:off x="1242874" y="4916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2050" name="Obrázek 2" descr="W:\PUBLICITA\VIZUÁLNÍ_IDENTITA\loga\OPZ\logo_OPZ_barevne.jpg">
            <a:extLst>
              <a:ext uri="{FF2B5EF4-FFF2-40B4-BE49-F238E27FC236}">
                <a16:creationId xmlns:a16="http://schemas.microsoft.com/office/drawing/2014/main" id="{A9DECD5E-C1BB-421C-A34A-23015032AE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8018" y="220527"/>
            <a:ext cx="3774566" cy="78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bdélník 5">
            <a:extLst>
              <a:ext uri="{FF2B5EF4-FFF2-40B4-BE49-F238E27FC236}">
                <a16:creationId xmlns:a16="http://schemas.microsoft.com/office/drawing/2014/main" id="{EC99763F-4158-4EE2-868E-70566C9338AF}"/>
              </a:ext>
            </a:extLst>
          </p:cNvPr>
          <p:cNvSpPr/>
          <p:nvPr/>
        </p:nvSpPr>
        <p:spPr>
          <a:xfrm>
            <a:off x="988018" y="1048286"/>
            <a:ext cx="5545947" cy="646331"/>
          </a:xfrm>
          <a:prstGeom prst="rect">
            <a:avLst/>
          </a:prstGeom>
        </p:spPr>
        <p:txBody>
          <a:bodyPr wrap="square">
            <a:spAutoFit/>
          </a:bodyPr>
          <a:lstStyle/>
          <a:p>
            <a:r>
              <a:rPr lang="cs-CZ" dirty="0"/>
              <a:t>Obnova a rozvoj duchovního a společenského života na venkově. CZ.03.4.74/0.0/0.0/17_080/0010117</a:t>
            </a:r>
            <a:endParaRPr lang="cs-CZ" dirty="0">
              <a:latin typeface="Times New Roman" panose="02020603050405020304" pitchFamily="18" charset="0"/>
              <a:ea typeface="Times New Roman" panose="02020603050405020304" pitchFamily="18" charset="0"/>
            </a:endParaRPr>
          </a:p>
        </p:txBody>
      </p:sp>
      <p:pic>
        <p:nvPicPr>
          <p:cNvPr id="1027" name="Obrázek 1"/>
          <p:cNvPicPr>
            <a:picLocks noChangeAspect="1" noChangeArrowheads="1"/>
          </p:cNvPicPr>
          <p:nvPr/>
        </p:nvPicPr>
        <p:blipFill rotWithShape="1">
          <a:blip r:embed="rId3">
            <a:extLst>
              <a:ext uri="{28A0092B-C50C-407E-A947-70E740481C1C}">
                <a14:useLocalDpi xmlns:a14="http://schemas.microsoft.com/office/drawing/2010/main" val="0"/>
              </a:ext>
            </a:extLst>
          </a:blip>
          <a:srcRect r="67241"/>
          <a:stretch/>
        </p:blipFill>
        <p:spPr bwMode="auto">
          <a:xfrm>
            <a:off x="8207783" y="123369"/>
            <a:ext cx="1181631" cy="1150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6715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A35EA4-BB1B-4485-8A31-56CCFEB79B53}"/>
              </a:ext>
            </a:extLst>
          </p:cNvPr>
          <p:cNvSpPr>
            <a:spLocks noGrp="1"/>
          </p:cNvSpPr>
          <p:nvPr>
            <p:ph type="title"/>
          </p:nvPr>
        </p:nvSpPr>
        <p:spPr>
          <a:xfrm>
            <a:off x="0" y="0"/>
            <a:ext cx="9611884" cy="811369"/>
          </a:xfrm>
        </p:spPr>
        <p:txBody>
          <a:bodyPr>
            <a:normAutofit/>
          </a:bodyPr>
          <a:lstStyle/>
          <a:p>
            <a:r>
              <a:rPr lang="cs-CZ" dirty="0">
                <a:solidFill>
                  <a:schemeClr val="accent4"/>
                </a:solidFill>
              </a:rPr>
              <a:t>5. Co se Vám naopak v naší obci nejvíce </a:t>
            </a:r>
            <a:r>
              <a:rPr lang="cs-CZ" u="sng" dirty="0">
                <a:solidFill>
                  <a:schemeClr val="accent4"/>
                </a:solidFill>
              </a:rPr>
              <a:t>LÍBÍ</a:t>
            </a:r>
            <a:r>
              <a:rPr lang="cs-CZ" dirty="0">
                <a:solidFill>
                  <a:schemeClr val="accent4"/>
                </a:solidFill>
              </a:rPr>
              <a:t>?</a:t>
            </a:r>
          </a:p>
        </p:txBody>
      </p:sp>
      <p:sp>
        <p:nvSpPr>
          <p:cNvPr id="3" name="Zástupný symbol pro obsah 2">
            <a:extLst>
              <a:ext uri="{FF2B5EF4-FFF2-40B4-BE49-F238E27FC236}">
                <a16:creationId xmlns:a16="http://schemas.microsoft.com/office/drawing/2014/main" id="{49BECD70-B148-4DE4-9C58-A154AB96D8AE}"/>
              </a:ext>
            </a:extLst>
          </p:cNvPr>
          <p:cNvSpPr>
            <a:spLocks noGrp="1"/>
          </p:cNvSpPr>
          <p:nvPr>
            <p:ph idx="1"/>
          </p:nvPr>
        </p:nvSpPr>
        <p:spPr>
          <a:xfrm>
            <a:off x="135959" y="639193"/>
            <a:ext cx="11920082" cy="5992052"/>
          </a:xfrm>
        </p:spPr>
        <p:txBody>
          <a:bodyPr>
            <a:normAutofit fontScale="92500" lnSpcReduction="20000"/>
          </a:bodyPr>
          <a:lstStyle/>
          <a:p>
            <a:r>
              <a:rPr lang="cs-CZ" sz="2000" dirty="0">
                <a:solidFill>
                  <a:schemeClr val="tx1"/>
                </a:solidFill>
              </a:rPr>
              <a:t>Životní prostředí - čistota okolí, klidné prostředí (37),</a:t>
            </a:r>
          </a:p>
          <a:p>
            <a:r>
              <a:rPr lang="cs-CZ" sz="2000" dirty="0">
                <a:solidFill>
                  <a:schemeClr val="tx1"/>
                </a:solidFill>
              </a:rPr>
              <a:t>MŠ a ZŠ – rekonstrukce se libí a dostupnost (31),</a:t>
            </a:r>
          </a:p>
          <a:p>
            <a:r>
              <a:rPr lang="cs-CZ" sz="2000" dirty="0">
                <a:solidFill>
                  <a:schemeClr val="tx1"/>
                </a:solidFill>
              </a:rPr>
              <a:t>OÚ – rekonstrukce (30),</a:t>
            </a:r>
          </a:p>
          <a:p>
            <a:r>
              <a:rPr lang="cs-CZ" sz="2000" dirty="0">
                <a:solidFill>
                  <a:schemeClr val="tx1"/>
                </a:solidFill>
              </a:rPr>
              <a:t>krásně zrekonstruovaná budova fary (28),</a:t>
            </a:r>
          </a:p>
          <a:p>
            <a:r>
              <a:rPr lang="cs-CZ" sz="2000" dirty="0">
                <a:solidFill>
                  <a:schemeClr val="tx1"/>
                </a:solidFill>
              </a:rPr>
              <a:t>rekonstrukce Kulturního domu (18),</a:t>
            </a:r>
          </a:p>
          <a:p>
            <a:r>
              <a:rPr lang="cs-CZ" sz="2000" dirty="0">
                <a:solidFill>
                  <a:schemeClr val="tx1"/>
                </a:solidFill>
              </a:rPr>
              <a:t>autobusové zastávky – jejich úprava a kontejnery (13),</a:t>
            </a:r>
          </a:p>
          <a:p>
            <a:r>
              <a:rPr lang="cs-CZ" sz="2000" dirty="0">
                <a:solidFill>
                  <a:schemeClr val="tx1"/>
                </a:solidFill>
              </a:rPr>
              <a:t>hasičská zbrojnice a její rekonstrukce (12),</a:t>
            </a:r>
          </a:p>
          <a:p>
            <a:r>
              <a:rPr lang="cs-CZ" sz="2000" dirty="0">
                <a:solidFill>
                  <a:schemeClr val="tx1"/>
                </a:solidFill>
              </a:rPr>
              <a:t>podpora spolků, kulturní a společenské vyžití (11),</a:t>
            </a:r>
          </a:p>
          <a:p>
            <a:r>
              <a:rPr lang="cs-CZ" sz="2000" dirty="0">
                <a:solidFill>
                  <a:schemeClr val="tx1"/>
                </a:solidFill>
              </a:rPr>
              <a:t>sportovní zázemí – hřiště (7),</a:t>
            </a:r>
          </a:p>
          <a:p>
            <a:r>
              <a:rPr lang="cs-CZ" sz="2000" dirty="0">
                <a:solidFill>
                  <a:schemeClr val="tx1"/>
                </a:solidFill>
              </a:rPr>
              <a:t>pošta (5),</a:t>
            </a:r>
          </a:p>
          <a:p>
            <a:r>
              <a:rPr lang="cs-CZ" sz="2000" dirty="0">
                <a:solidFill>
                  <a:schemeClr val="tx1"/>
                </a:solidFill>
              </a:rPr>
              <a:t>dobré vedení obce, vstřícnost zaměstnanců OÚ a zájem o občany (4),</a:t>
            </a:r>
          </a:p>
          <a:p>
            <a:r>
              <a:rPr lang="cs-CZ" sz="2000" dirty="0">
                <a:solidFill>
                  <a:schemeClr val="tx1"/>
                </a:solidFill>
              </a:rPr>
              <a:t>za krátkou dobu změnila obec svůj vzhled, stav veřejných budov díky dotacím (4),</a:t>
            </a:r>
          </a:p>
          <a:p>
            <a:r>
              <a:rPr lang="cs-CZ" sz="2000" dirty="0">
                <a:solidFill>
                  <a:schemeClr val="tx1"/>
                </a:solidFill>
              </a:rPr>
              <a:t>dostupnost lékaře (4).</a:t>
            </a:r>
          </a:p>
          <a:p>
            <a:pPr algn="just"/>
            <a:r>
              <a:rPr lang="cs-CZ" sz="1600" u="sng" dirty="0">
                <a:solidFill>
                  <a:schemeClr val="tx1"/>
                </a:solidFill>
              </a:rPr>
              <a:t>Další:</a:t>
            </a:r>
            <a:r>
              <a:rPr lang="cs-CZ" sz="1600" dirty="0">
                <a:solidFill>
                  <a:schemeClr val="tx1"/>
                </a:solidFill>
              </a:rPr>
              <a:t> dobré vztahy ze sousedy; kostel; sociální dům a služby pro důchodce (2); lidé, kterým život v obci není lhostejný, že se všichni znají. ; úprava okolí hřbitova (3); málo obyvatel; pravidelná péče o zeleň na </a:t>
            </a:r>
            <a:r>
              <a:rPr lang="cs-CZ" sz="1600" dirty="0" err="1">
                <a:solidFill>
                  <a:schemeClr val="tx1"/>
                </a:solidFill>
              </a:rPr>
              <a:t>veřej.prostranství</a:t>
            </a:r>
            <a:r>
              <a:rPr lang="cs-CZ" sz="1600" dirty="0">
                <a:solidFill>
                  <a:schemeClr val="tx1"/>
                </a:solidFill>
              </a:rPr>
              <a:t> (2); zájezdy pro důchodce, vítání občánků, přání jubilantům(2); prodejna ENAPO (3); pan starosta a paní starostová (3); firma HON; Kvalitnější služby, snaha o zlepšování okolí, rekonstrukce, zavedení košů a tento dotazník, co je známkou snahy o komunikaci a vyjádření názorů lidí; dostupnost veřejných služeb (3); pořádek a čistota; šatny pro sportovce; hezká obec; infrastruktura (2); příjemní a hodní lidé (až na výjimky).</a:t>
            </a:r>
          </a:p>
        </p:txBody>
      </p:sp>
    </p:spTree>
    <p:extLst>
      <p:ext uri="{BB962C8B-B14F-4D97-AF65-F5344CB8AC3E}">
        <p14:creationId xmlns:p14="http://schemas.microsoft.com/office/powerpoint/2010/main" val="1300686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B92B87-2FB7-448E-BB63-5492EA77A2B0}"/>
              </a:ext>
            </a:extLst>
          </p:cNvPr>
          <p:cNvSpPr>
            <a:spLocks noGrp="1"/>
          </p:cNvSpPr>
          <p:nvPr>
            <p:ph type="title"/>
          </p:nvPr>
        </p:nvSpPr>
        <p:spPr>
          <a:xfrm>
            <a:off x="0" y="0"/>
            <a:ext cx="8919427" cy="1320800"/>
          </a:xfrm>
        </p:spPr>
        <p:txBody>
          <a:bodyPr>
            <a:noAutofit/>
          </a:bodyPr>
          <a:lstStyle/>
          <a:p>
            <a:r>
              <a:rPr lang="cs-CZ" dirty="0">
                <a:solidFill>
                  <a:schemeClr val="accent4"/>
                </a:solidFill>
              </a:rPr>
              <a:t>6. Jaké služby Vám v obci schází?</a:t>
            </a:r>
          </a:p>
        </p:txBody>
      </p:sp>
      <p:sp>
        <p:nvSpPr>
          <p:cNvPr id="8" name="Zástupný symbol pro obsah 2">
            <a:extLst>
              <a:ext uri="{FF2B5EF4-FFF2-40B4-BE49-F238E27FC236}">
                <a16:creationId xmlns:a16="http://schemas.microsoft.com/office/drawing/2014/main" id="{DF0B0CAA-C692-4691-919F-A0FDD9D7A12E}"/>
              </a:ext>
            </a:extLst>
          </p:cNvPr>
          <p:cNvSpPr>
            <a:spLocks noGrp="1"/>
          </p:cNvSpPr>
          <p:nvPr>
            <p:ph idx="1"/>
          </p:nvPr>
        </p:nvSpPr>
        <p:spPr>
          <a:xfrm>
            <a:off x="283589" y="994300"/>
            <a:ext cx="9718418" cy="5863700"/>
          </a:xfrm>
        </p:spPr>
        <p:txBody>
          <a:bodyPr>
            <a:normAutofit fontScale="47500" lnSpcReduction="20000"/>
          </a:bodyPr>
          <a:lstStyle/>
          <a:p>
            <a:r>
              <a:rPr lang="cs-CZ" sz="4000" dirty="0">
                <a:solidFill>
                  <a:schemeClr val="tx1"/>
                </a:solidFill>
              </a:rPr>
              <a:t>Restaurace, kavárna nebo hospoda (50),</a:t>
            </a:r>
          </a:p>
          <a:p>
            <a:r>
              <a:rPr lang="cs-CZ" sz="4000" dirty="0">
                <a:solidFill>
                  <a:schemeClr val="tx1"/>
                </a:solidFill>
              </a:rPr>
              <a:t>obchod s potravinami, potraviny v Hrabství (45),</a:t>
            </a:r>
          </a:p>
          <a:p>
            <a:r>
              <a:rPr lang="cs-CZ" sz="4000" dirty="0">
                <a:solidFill>
                  <a:schemeClr val="tx1"/>
                </a:solidFill>
              </a:rPr>
              <a:t>žádné, všeho je dostatek, díky starostovi a zastupitelstvu (10),</a:t>
            </a:r>
          </a:p>
          <a:p>
            <a:r>
              <a:rPr lang="cs-CZ" sz="4000" dirty="0">
                <a:solidFill>
                  <a:schemeClr val="tx1"/>
                </a:solidFill>
              </a:rPr>
              <a:t>dětský lékař (6),</a:t>
            </a:r>
          </a:p>
          <a:p>
            <a:r>
              <a:rPr lang="cs-CZ" sz="4000" dirty="0">
                <a:solidFill>
                  <a:schemeClr val="tx1"/>
                </a:solidFill>
              </a:rPr>
              <a:t>společenský sál pro pořádání akcí (6),</a:t>
            </a:r>
          </a:p>
          <a:p>
            <a:r>
              <a:rPr lang="cs-CZ" sz="4000" dirty="0">
                <a:solidFill>
                  <a:schemeClr val="tx1"/>
                </a:solidFill>
              </a:rPr>
              <a:t>více sportovní, kulturní a společenské vyžití (5),</a:t>
            </a:r>
          </a:p>
          <a:p>
            <a:r>
              <a:rPr lang="cs-CZ" sz="4000" dirty="0">
                <a:solidFill>
                  <a:schemeClr val="tx1"/>
                </a:solidFill>
              </a:rPr>
              <a:t>zubní lékař (4),</a:t>
            </a:r>
          </a:p>
          <a:p>
            <a:r>
              <a:rPr lang="cs-CZ" sz="4000" dirty="0">
                <a:solidFill>
                  <a:schemeClr val="tx1"/>
                </a:solidFill>
              </a:rPr>
              <a:t>kadeřnictví (3),</a:t>
            </a:r>
          </a:p>
          <a:p>
            <a:r>
              <a:rPr lang="cs-CZ" sz="4000" dirty="0">
                <a:solidFill>
                  <a:schemeClr val="tx1"/>
                </a:solidFill>
              </a:rPr>
              <a:t>sběrný dvůr (2),</a:t>
            </a:r>
          </a:p>
          <a:p>
            <a:r>
              <a:rPr lang="cs-CZ" sz="4000" dirty="0">
                <a:solidFill>
                  <a:schemeClr val="tx1"/>
                </a:solidFill>
              </a:rPr>
              <a:t>kompletní dům služeb (2),</a:t>
            </a:r>
          </a:p>
          <a:p>
            <a:r>
              <a:rPr lang="cs-CZ" sz="4000" dirty="0">
                <a:solidFill>
                  <a:schemeClr val="tx1"/>
                </a:solidFill>
              </a:rPr>
              <a:t>bezpečné dětské hřiště (2),</a:t>
            </a:r>
          </a:p>
          <a:p>
            <a:r>
              <a:rPr lang="cs-CZ" sz="4000" dirty="0">
                <a:solidFill>
                  <a:schemeClr val="tx1"/>
                </a:solidFill>
              </a:rPr>
              <a:t>cvičení pro seniory (2),</a:t>
            </a:r>
          </a:p>
          <a:p>
            <a:r>
              <a:rPr lang="cs-CZ" sz="4000" dirty="0">
                <a:solidFill>
                  <a:schemeClr val="tx1"/>
                </a:solidFill>
              </a:rPr>
              <a:t>obecní kompostárna – na zelenou trávu. </a:t>
            </a:r>
          </a:p>
          <a:p>
            <a:r>
              <a:rPr lang="cs-CZ" sz="3800" dirty="0">
                <a:solidFill>
                  <a:schemeClr val="tx1"/>
                </a:solidFill>
              </a:rPr>
              <a:t>Další: Bankomat; čistírna, opravna obuvi; likvidace stavební suti; kvalitní údržba silnic v zimním období; farní úřad; Benátské noci; Senior taxi, autobusová doprava o víkendech směr Bílovec. </a:t>
            </a:r>
          </a:p>
          <a:p>
            <a:pPr marL="0" indent="0">
              <a:buNone/>
            </a:pPr>
            <a:endParaRPr lang="cs-CZ" dirty="0">
              <a:solidFill>
                <a:schemeClr val="tx1"/>
              </a:solidFill>
            </a:endParaRPr>
          </a:p>
          <a:p>
            <a:endParaRPr lang="cs-CZ" dirty="0">
              <a:solidFill>
                <a:schemeClr val="tx1"/>
              </a:solidFill>
            </a:endParaRPr>
          </a:p>
          <a:p>
            <a:endParaRPr lang="cs-CZ" dirty="0">
              <a:solidFill>
                <a:schemeClr val="tx1"/>
              </a:solidFill>
            </a:endParaRPr>
          </a:p>
          <a:p>
            <a:endParaRPr lang="cs-CZ" dirty="0">
              <a:solidFill>
                <a:schemeClr val="tx1"/>
              </a:solidFill>
            </a:endParaRPr>
          </a:p>
          <a:p>
            <a:endParaRPr lang="cs-CZ" sz="1800" dirty="0">
              <a:solidFill>
                <a:schemeClr val="tx1"/>
              </a:solidFill>
            </a:endParaRPr>
          </a:p>
        </p:txBody>
      </p:sp>
    </p:spTree>
    <p:extLst>
      <p:ext uri="{BB962C8B-B14F-4D97-AF65-F5344CB8AC3E}">
        <p14:creationId xmlns:p14="http://schemas.microsoft.com/office/powerpoint/2010/main" val="3567768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p:cNvPicPr>
            <a:picLocks noChangeAspect="1"/>
          </p:cNvPicPr>
          <p:nvPr/>
        </p:nvPicPr>
        <p:blipFill rotWithShape="1">
          <a:blip r:embed="rId2"/>
          <a:srcRect l="17004" t="2372" r="18248" b="-2372"/>
          <a:stretch/>
        </p:blipFill>
        <p:spPr>
          <a:xfrm>
            <a:off x="615158" y="1966698"/>
            <a:ext cx="8448540" cy="3800983"/>
          </a:xfrm>
          <a:prstGeom prst="rect">
            <a:avLst/>
          </a:prstGeom>
        </p:spPr>
      </p:pic>
      <p:sp>
        <p:nvSpPr>
          <p:cNvPr id="2" name="Nadpis 1">
            <a:extLst>
              <a:ext uri="{FF2B5EF4-FFF2-40B4-BE49-F238E27FC236}">
                <a16:creationId xmlns:a16="http://schemas.microsoft.com/office/drawing/2014/main" id="{BF995767-D6B0-4AA3-ABDA-EDC9600BBC15}"/>
              </a:ext>
            </a:extLst>
          </p:cNvPr>
          <p:cNvSpPr>
            <a:spLocks noGrp="1"/>
          </p:cNvSpPr>
          <p:nvPr>
            <p:ph type="title"/>
          </p:nvPr>
        </p:nvSpPr>
        <p:spPr>
          <a:xfrm>
            <a:off x="0" y="0"/>
            <a:ext cx="9678856" cy="1320800"/>
          </a:xfrm>
        </p:spPr>
        <p:txBody>
          <a:bodyPr>
            <a:normAutofit fontScale="90000"/>
          </a:bodyPr>
          <a:lstStyle/>
          <a:p>
            <a:r>
              <a:rPr lang="cs-CZ" dirty="0">
                <a:solidFill>
                  <a:schemeClr val="accent4"/>
                </a:solidFill>
              </a:rPr>
              <a:t>7. Jak hodnotíte dostupnost obce veřejnou dopravou?   </a:t>
            </a:r>
            <a:br>
              <a:rPr lang="cs-CZ" dirty="0">
                <a:solidFill>
                  <a:schemeClr val="accent4"/>
                </a:solidFill>
              </a:rPr>
            </a:br>
            <a:br>
              <a:rPr lang="cs-CZ" dirty="0">
                <a:solidFill>
                  <a:schemeClr val="accent4"/>
                </a:solidFill>
              </a:rPr>
            </a:br>
            <a:br>
              <a:rPr lang="cs-CZ" dirty="0">
                <a:solidFill>
                  <a:schemeClr val="accent4"/>
                </a:solidFill>
              </a:rPr>
            </a:br>
            <a:r>
              <a:rPr lang="cs-CZ" dirty="0">
                <a:solidFill>
                  <a:schemeClr val="accent4"/>
                </a:solidFill>
              </a:rPr>
              <a:t>								</a:t>
            </a:r>
            <a:r>
              <a:rPr lang="cs-CZ" sz="2000" dirty="0">
                <a:solidFill>
                  <a:schemeClr val="tx1"/>
                </a:solidFill>
              </a:rPr>
              <a:t>5,1%</a:t>
            </a:r>
            <a:r>
              <a:rPr lang="cs-CZ" dirty="0">
                <a:solidFill>
                  <a:schemeClr val="accent4"/>
                </a:solidFill>
              </a:rPr>
              <a:t>	</a:t>
            </a:r>
            <a:endParaRPr lang="cs-CZ" sz="1800" dirty="0">
              <a:solidFill>
                <a:schemeClr val="tx1"/>
              </a:solidFill>
            </a:endParaRPr>
          </a:p>
        </p:txBody>
      </p:sp>
      <p:sp>
        <p:nvSpPr>
          <p:cNvPr id="4" name="AutoShape 1" descr="Graf odpovědí Formulářů. Název otázky: 7. Jak hodnotíte dostupnost obce veřejnou dopravou?. Počet odpovědí: 329 odpovědí."/>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278479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A21B73-39BC-4D4F-B777-ED5D69CB5D6C}"/>
              </a:ext>
            </a:extLst>
          </p:cNvPr>
          <p:cNvSpPr>
            <a:spLocks noGrp="1"/>
          </p:cNvSpPr>
          <p:nvPr>
            <p:ph type="title"/>
          </p:nvPr>
        </p:nvSpPr>
        <p:spPr>
          <a:xfrm>
            <a:off x="0" y="0"/>
            <a:ext cx="8934020" cy="1228078"/>
          </a:xfrm>
        </p:spPr>
        <p:txBody>
          <a:bodyPr/>
          <a:lstStyle/>
          <a:p>
            <a:r>
              <a:rPr lang="cs-CZ" dirty="0">
                <a:solidFill>
                  <a:schemeClr val="accent4"/>
                </a:solidFill>
              </a:rPr>
              <a:t>8. Pokud máte výhrady k veřejné dopravě, napište jaké:</a:t>
            </a:r>
          </a:p>
        </p:txBody>
      </p:sp>
      <p:sp>
        <p:nvSpPr>
          <p:cNvPr id="4" name="Zástupný obsah 3">
            <a:extLst>
              <a:ext uri="{FF2B5EF4-FFF2-40B4-BE49-F238E27FC236}">
                <a16:creationId xmlns:a16="http://schemas.microsoft.com/office/drawing/2014/main" id="{2AFAB25E-852B-4015-A1A6-538581DB0557}"/>
              </a:ext>
            </a:extLst>
          </p:cNvPr>
          <p:cNvSpPr>
            <a:spLocks noGrp="1"/>
          </p:cNvSpPr>
          <p:nvPr>
            <p:ph idx="1"/>
          </p:nvPr>
        </p:nvSpPr>
        <p:spPr>
          <a:xfrm>
            <a:off x="432635" y="1429305"/>
            <a:ext cx="9123489" cy="5227468"/>
          </a:xfrm>
        </p:spPr>
        <p:txBody>
          <a:bodyPr>
            <a:normAutofit/>
          </a:bodyPr>
          <a:lstStyle/>
          <a:p>
            <a:pPr lvl="0"/>
            <a:r>
              <a:rPr lang="cs-CZ" sz="2000" dirty="0">
                <a:solidFill>
                  <a:schemeClr val="tx1"/>
                </a:solidFill>
              </a:rPr>
              <a:t>Nedostatečná doprava a spoje o víkendu, obousměrně a noční spoje </a:t>
            </a:r>
            <a:br>
              <a:rPr lang="cs-CZ" sz="2000" dirty="0">
                <a:solidFill>
                  <a:schemeClr val="tx1"/>
                </a:solidFill>
              </a:rPr>
            </a:br>
            <a:r>
              <a:rPr lang="cs-CZ" sz="2000" dirty="0">
                <a:solidFill>
                  <a:schemeClr val="tx1"/>
                </a:solidFill>
              </a:rPr>
              <a:t>o víkendu (20),</a:t>
            </a:r>
          </a:p>
          <a:p>
            <a:pPr lvl="0"/>
            <a:r>
              <a:rPr lang="cs-CZ" sz="2000" dirty="0">
                <a:solidFill>
                  <a:schemeClr val="tx1"/>
                </a:solidFill>
              </a:rPr>
              <a:t>nedostatečné a nevyhovující časové spoje směr Opava, také víkendy (11),</a:t>
            </a:r>
          </a:p>
          <a:p>
            <a:pPr lvl="0"/>
            <a:r>
              <a:rPr lang="cs-CZ" sz="2000" dirty="0">
                <a:solidFill>
                  <a:schemeClr val="tx1"/>
                </a:solidFill>
              </a:rPr>
              <a:t>stále se měnící spoje a špatná návaznost spojů (7),</a:t>
            </a:r>
          </a:p>
          <a:p>
            <a:pPr lvl="0"/>
            <a:r>
              <a:rPr lang="cs-CZ" sz="2000" dirty="0">
                <a:solidFill>
                  <a:schemeClr val="tx1"/>
                </a:solidFill>
              </a:rPr>
              <a:t>nedostatečné dopravní spojení do Ostravy (4),</a:t>
            </a:r>
          </a:p>
          <a:p>
            <a:pPr lvl="0"/>
            <a:r>
              <a:rPr lang="cs-CZ" sz="2000" dirty="0">
                <a:solidFill>
                  <a:schemeClr val="tx1"/>
                </a:solidFill>
              </a:rPr>
              <a:t>nemám výhrady (4),</a:t>
            </a:r>
          </a:p>
          <a:p>
            <a:pPr lvl="0"/>
            <a:r>
              <a:rPr lang="cs-CZ" sz="2000" dirty="0">
                <a:solidFill>
                  <a:schemeClr val="tx1"/>
                </a:solidFill>
              </a:rPr>
              <a:t>nevhodné umístnění zastávek a parkování autobusů (3),</a:t>
            </a:r>
          </a:p>
          <a:p>
            <a:pPr lvl="0"/>
            <a:r>
              <a:rPr lang="cs-CZ" sz="2000" dirty="0">
                <a:solidFill>
                  <a:schemeClr val="tx1"/>
                </a:solidFill>
              </a:rPr>
              <a:t>nejezdí autobusy o víkendu do Bílovce (2),</a:t>
            </a:r>
          </a:p>
          <a:p>
            <a:r>
              <a:rPr lang="cs-CZ" sz="2000" dirty="0">
                <a:solidFill>
                  <a:schemeClr val="tx1"/>
                </a:solidFill>
              </a:rPr>
              <a:t>autobus zastavuje na křižovatce, když jede od </a:t>
            </a:r>
            <a:r>
              <a:rPr lang="cs-CZ" sz="2000" dirty="0" err="1">
                <a:solidFill>
                  <a:schemeClr val="tx1"/>
                </a:solidFill>
              </a:rPr>
              <a:t>Kajlovce</a:t>
            </a:r>
            <a:r>
              <a:rPr lang="cs-CZ" sz="2000" dirty="0">
                <a:solidFill>
                  <a:schemeClr val="tx1"/>
                </a:solidFill>
              </a:rPr>
              <a:t>, nepřehlednost při vystupování. Zastávka by měla být jinde(2),</a:t>
            </a:r>
          </a:p>
          <a:p>
            <a:r>
              <a:rPr lang="cs-CZ" sz="2000" dirty="0">
                <a:solidFill>
                  <a:schemeClr val="tx1"/>
                </a:solidFill>
              </a:rPr>
              <a:t>zmatečnost zastávek (nástupních a výstupních míst); Autobusem jsem jela jen jednou. Spoj měl jet ze zastávky u kostela, ale stál u bývalého pohostinství. Řidiči si dělají ze spojů holubník.</a:t>
            </a:r>
          </a:p>
          <a:p>
            <a:pPr lvl="0"/>
            <a:endParaRPr lang="cs-CZ" dirty="0"/>
          </a:p>
          <a:p>
            <a:pPr marL="0" lvl="0" indent="0">
              <a:buNone/>
            </a:pPr>
            <a:endParaRPr lang="cs-CZ" dirty="0"/>
          </a:p>
          <a:p>
            <a:endParaRPr lang="cs-CZ" dirty="0"/>
          </a:p>
          <a:p>
            <a:pPr lvl="0"/>
            <a:endParaRPr lang="cs-CZ" dirty="0"/>
          </a:p>
          <a:p>
            <a:endParaRPr lang="cs-CZ" dirty="0"/>
          </a:p>
        </p:txBody>
      </p:sp>
    </p:spTree>
    <p:extLst>
      <p:ext uri="{BB962C8B-B14F-4D97-AF65-F5344CB8AC3E}">
        <p14:creationId xmlns:p14="http://schemas.microsoft.com/office/powerpoint/2010/main" val="266312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84EFAF-8CA4-4A49-A8A4-4AB957C3236E}"/>
              </a:ext>
            </a:extLst>
          </p:cNvPr>
          <p:cNvSpPr>
            <a:spLocks noGrp="1"/>
          </p:cNvSpPr>
          <p:nvPr>
            <p:ph type="title"/>
          </p:nvPr>
        </p:nvSpPr>
        <p:spPr>
          <a:xfrm>
            <a:off x="133164" y="102477"/>
            <a:ext cx="9822205" cy="1288442"/>
          </a:xfrm>
        </p:spPr>
        <p:txBody>
          <a:bodyPr>
            <a:normAutofit/>
          </a:bodyPr>
          <a:lstStyle/>
          <a:p>
            <a:r>
              <a:rPr lang="cs-CZ" sz="3200" dirty="0">
                <a:solidFill>
                  <a:schemeClr val="accent4"/>
                </a:solidFill>
              </a:rPr>
              <a:t>9.</a:t>
            </a:r>
            <a:r>
              <a:rPr lang="cs-CZ" sz="3200" dirty="0"/>
              <a:t> </a:t>
            </a:r>
            <a:r>
              <a:rPr lang="cs-CZ" sz="3200" dirty="0">
                <a:solidFill>
                  <a:schemeClr val="accent4"/>
                </a:solidFill>
              </a:rPr>
              <a:t>Na co byste přednostně využili finanční prostředky obce?</a:t>
            </a:r>
          </a:p>
        </p:txBody>
      </p:sp>
      <p:graphicFrame>
        <p:nvGraphicFramePr>
          <p:cNvPr id="4" name="Graf 3"/>
          <p:cNvGraphicFramePr>
            <a:graphicFrameLocks/>
          </p:cNvGraphicFramePr>
          <p:nvPr>
            <p:extLst>
              <p:ext uri="{D42A27DB-BD31-4B8C-83A1-F6EECF244321}">
                <p14:modId xmlns:p14="http://schemas.microsoft.com/office/powerpoint/2010/main" val="700581935"/>
              </p:ext>
            </p:extLst>
          </p:nvPr>
        </p:nvGraphicFramePr>
        <p:xfrm>
          <a:off x="373487" y="1390919"/>
          <a:ext cx="11531468" cy="50356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5770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2CC900-7D8B-4CDC-9865-CFCB568924A1}"/>
              </a:ext>
            </a:extLst>
          </p:cNvPr>
          <p:cNvSpPr>
            <a:spLocks noGrp="1"/>
          </p:cNvSpPr>
          <p:nvPr>
            <p:ph type="title"/>
          </p:nvPr>
        </p:nvSpPr>
        <p:spPr>
          <a:xfrm>
            <a:off x="118039" y="167487"/>
            <a:ext cx="9292291" cy="1320800"/>
          </a:xfrm>
        </p:spPr>
        <p:txBody>
          <a:bodyPr>
            <a:noAutofit/>
          </a:bodyPr>
          <a:lstStyle/>
          <a:p>
            <a:r>
              <a:rPr lang="cs-CZ" sz="2800" dirty="0">
                <a:solidFill>
                  <a:schemeClr val="accent4"/>
                </a:solidFill>
              </a:rPr>
              <a:t>10. Využil/a byste finanční prostředky ještě na něco jiného? Napište na co:</a:t>
            </a:r>
          </a:p>
        </p:txBody>
      </p:sp>
      <p:sp>
        <p:nvSpPr>
          <p:cNvPr id="6" name="TextovéPole 5">
            <a:extLst>
              <a:ext uri="{FF2B5EF4-FFF2-40B4-BE49-F238E27FC236}">
                <a16:creationId xmlns:a16="http://schemas.microsoft.com/office/drawing/2014/main" id="{96CC1A63-7C89-4AEF-913C-11B8E45361AF}"/>
              </a:ext>
            </a:extLst>
          </p:cNvPr>
          <p:cNvSpPr txBox="1"/>
          <p:nvPr/>
        </p:nvSpPr>
        <p:spPr>
          <a:xfrm>
            <a:off x="3142696" y="2574525"/>
            <a:ext cx="719091" cy="338554"/>
          </a:xfrm>
          <a:prstGeom prst="rect">
            <a:avLst/>
          </a:prstGeom>
          <a:noFill/>
        </p:spPr>
        <p:txBody>
          <a:bodyPr wrap="square" rtlCol="0">
            <a:spAutoFit/>
          </a:bodyPr>
          <a:lstStyle/>
          <a:p>
            <a:r>
              <a:rPr lang="cs-CZ" sz="1600" dirty="0">
                <a:solidFill>
                  <a:schemeClr val="bg1"/>
                </a:solidFill>
              </a:rPr>
              <a:t>7,8%</a:t>
            </a:r>
          </a:p>
        </p:txBody>
      </p:sp>
      <p:sp>
        <p:nvSpPr>
          <p:cNvPr id="3" name="TextovéPole 2">
            <a:extLst>
              <a:ext uri="{FF2B5EF4-FFF2-40B4-BE49-F238E27FC236}">
                <a16:creationId xmlns:a16="http://schemas.microsoft.com/office/drawing/2014/main" id="{FFA359C8-4AD7-420F-8102-7B71FA505148}"/>
              </a:ext>
            </a:extLst>
          </p:cNvPr>
          <p:cNvSpPr txBox="1"/>
          <p:nvPr/>
        </p:nvSpPr>
        <p:spPr>
          <a:xfrm>
            <a:off x="2361460" y="2728413"/>
            <a:ext cx="651140" cy="369332"/>
          </a:xfrm>
          <a:prstGeom prst="rect">
            <a:avLst/>
          </a:prstGeom>
          <a:noFill/>
        </p:spPr>
        <p:txBody>
          <a:bodyPr wrap="none" rtlCol="0">
            <a:spAutoFit/>
          </a:bodyPr>
          <a:lstStyle/>
          <a:p>
            <a:r>
              <a:rPr lang="cs-CZ" dirty="0">
                <a:solidFill>
                  <a:schemeClr val="bg1"/>
                </a:solidFill>
              </a:rPr>
              <a:t>7,8%</a:t>
            </a:r>
          </a:p>
        </p:txBody>
      </p:sp>
      <p:sp>
        <p:nvSpPr>
          <p:cNvPr id="7" name="Zástupný obsah 3">
            <a:extLst>
              <a:ext uri="{FF2B5EF4-FFF2-40B4-BE49-F238E27FC236}">
                <a16:creationId xmlns:a16="http://schemas.microsoft.com/office/drawing/2014/main" id="{0503C29C-5BCF-4B5E-A28B-AA08CCB8CC49}"/>
              </a:ext>
            </a:extLst>
          </p:cNvPr>
          <p:cNvSpPr>
            <a:spLocks noGrp="1"/>
          </p:cNvSpPr>
          <p:nvPr>
            <p:ph idx="1"/>
          </p:nvPr>
        </p:nvSpPr>
        <p:spPr>
          <a:xfrm>
            <a:off x="244699" y="1184856"/>
            <a:ext cx="11829261" cy="5471917"/>
          </a:xfrm>
        </p:spPr>
        <p:txBody>
          <a:bodyPr>
            <a:normAutofit fontScale="85000" lnSpcReduction="20000"/>
          </a:bodyPr>
          <a:lstStyle/>
          <a:p>
            <a:pPr lvl="0"/>
            <a:r>
              <a:rPr lang="cs-CZ" sz="2200" dirty="0">
                <a:solidFill>
                  <a:schemeClr val="tx1"/>
                </a:solidFill>
              </a:rPr>
              <a:t>Výstavba dětského hřiště, hřiště na volejbal, basketbal, tenis (14)</a:t>
            </a:r>
          </a:p>
          <a:p>
            <a:pPr lvl="0"/>
            <a:r>
              <a:rPr lang="cs-CZ" sz="2200" dirty="0">
                <a:solidFill>
                  <a:schemeClr val="tx1"/>
                </a:solidFill>
              </a:rPr>
              <a:t>rekonstrukce nepoužívané požární nádrže – na plavání, bruslení (11),</a:t>
            </a:r>
          </a:p>
          <a:p>
            <a:pPr lvl="0"/>
            <a:r>
              <a:rPr lang="cs-CZ" sz="2200" dirty="0">
                <a:solidFill>
                  <a:schemeClr val="tx1"/>
                </a:solidFill>
              </a:rPr>
              <a:t>nové chodníky a přechod pro chodce (11),</a:t>
            </a:r>
          </a:p>
          <a:p>
            <a:pPr lvl="0"/>
            <a:r>
              <a:rPr lang="cs-CZ" sz="2200" dirty="0">
                <a:solidFill>
                  <a:schemeClr val="tx1"/>
                </a:solidFill>
              </a:rPr>
              <a:t>vyřešit parkování v obci, před školou (7),</a:t>
            </a:r>
          </a:p>
          <a:p>
            <a:pPr lvl="0"/>
            <a:r>
              <a:rPr lang="cs-CZ" sz="2200" dirty="0">
                <a:solidFill>
                  <a:schemeClr val="tx1"/>
                </a:solidFill>
              </a:rPr>
              <a:t>parkování před hřbitovem (5),</a:t>
            </a:r>
          </a:p>
          <a:p>
            <a:pPr lvl="0"/>
            <a:r>
              <a:rPr lang="cs-CZ" sz="2200" dirty="0">
                <a:solidFill>
                  <a:schemeClr val="tx1"/>
                </a:solidFill>
              </a:rPr>
              <a:t>dořešení vytápění firmou HON (5),</a:t>
            </a:r>
          </a:p>
          <a:p>
            <a:pPr lvl="0"/>
            <a:r>
              <a:rPr lang="cs-CZ" sz="2200" dirty="0">
                <a:solidFill>
                  <a:schemeClr val="tx1"/>
                </a:solidFill>
              </a:rPr>
              <a:t>obchod v Hrabství (3)</a:t>
            </a:r>
          </a:p>
          <a:p>
            <a:r>
              <a:rPr lang="cs-CZ" sz="2200" dirty="0">
                <a:solidFill>
                  <a:schemeClr val="tx1"/>
                </a:solidFill>
              </a:rPr>
              <a:t>pořízení ČOV (3)</a:t>
            </a:r>
          </a:p>
          <a:p>
            <a:pPr lvl="0"/>
            <a:r>
              <a:rPr lang="cs-CZ" sz="2200" dirty="0">
                <a:solidFill>
                  <a:schemeClr val="tx1"/>
                </a:solidFill>
              </a:rPr>
              <a:t>výkup pozemků pro výstavbu rodinných domů (2),</a:t>
            </a:r>
          </a:p>
          <a:p>
            <a:pPr lvl="0"/>
            <a:r>
              <a:rPr lang="cs-CZ" sz="2200" dirty="0">
                <a:solidFill>
                  <a:schemeClr val="tx1"/>
                </a:solidFill>
              </a:rPr>
              <a:t>dopravní značení (2)</a:t>
            </a:r>
          </a:p>
          <a:p>
            <a:pPr lvl="0"/>
            <a:r>
              <a:rPr lang="cs-CZ" sz="2200" dirty="0">
                <a:solidFill>
                  <a:schemeClr val="tx1"/>
                </a:solidFill>
              </a:rPr>
              <a:t>multifunkční, </a:t>
            </a:r>
            <a:r>
              <a:rPr lang="cs-CZ" sz="2200" dirty="0" err="1">
                <a:solidFill>
                  <a:schemeClr val="tx1"/>
                </a:solidFill>
              </a:rPr>
              <a:t>workoutové</a:t>
            </a:r>
            <a:r>
              <a:rPr lang="cs-CZ" sz="2200" dirty="0">
                <a:solidFill>
                  <a:schemeClr val="tx1"/>
                </a:solidFill>
              </a:rPr>
              <a:t> hřiště, posilovna (3)</a:t>
            </a:r>
          </a:p>
          <a:p>
            <a:pPr lvl="0"/>
            <a:r>
              <a:rPr lang="cs-CZ" sz="2200" dirty="0">
                <a:solidFill>
                  <a:schemeClr val="tx1"/>
                </a:solidFill>
              </a:rPr>
              <a:t>plynofikace (2),</a:t>
            </a:r>
          </a:p>
          <a:p>
            <a:pPr lvl="0"/>
            <a:r>
              <a:rPr lang="cs-CZ" sz="2200" dirty="0">
                <a:solidFill>
                  <a:schemeClr val="tx1"/>
                </a:solidFill>
              </a:rPr>
              <a:t>sběrný dvůr Hrabství – Skřipov (2),</a:t>
            </a:r>
          </a:p>
          <a:p>
            <a:r>
              <a:rPr lang="cs-CZ" sz="2200" dirty="0">
                <a:solidFill>
                  <a:schemeClr val="tx1"/>
                </a:solidFill>
              </a:rPr>
              <a:t>bývalý tenisový kurt u fotbalové klubovny - nyní nevyužito, použití pro případné dětské zvětšení hřiště, posezení při fotbale,</a:t>
            </a:r>
            <a:r>
              <a:rPr lang="cs-CZ" sz="2200" dirty="0" err="1">
                <a:solidFill>
                  <a:schemeClr val="tx1"/>
                </a:solidFill>
              </a:rPr>
              <a:t>atd</a:t>
            </a:r>
            <a:r>
              <a:rPr lang="cs-CZ" sz="2200" dirty="0">
                <a:solidFill>
                  <a:schemeClr val="tx1"/>
                </a:solidFill>
              </a:rPr>
              <a:t>.?případné postavení větší pergoly/zastřešení v tomto místě.</a:t>
            </a:r>
          </a:p>
          <a:p>
            <a:endParaRPr lang="cs-CZ" sz="2400" dirty="0">
              <a:solidFill>
                <a:schemeClr val="tx1"/>
              </a:solidFill>
            </a:endParaRPr>
          </a:p>
          <a:p>
            <a:endParaRPr lang="cs-CZ" sz="2400" dirty="0">
              <a:solidFill>
                <a:schemeClr val="tx1"/>
              </a:solidFill>
            </a:endParaRPr>
          </a:p>
          <a:p>
            <a:endParaRPr lang="cs-CZ" sz="2100" dirty="0">
              <a:solidFill>
                <a:schemeClr val="tx1"/>
              </a:solidFill>
            </a:endParaRPr>
          </a:p>
          <a:p>
            <a:endParaRPr lang="cs-CZ" sz="5600" dirty="0">
              <a:solidFill>
                <a:schemeClr val="tx1"/>
              </a:solidFill>
            </a:endParaRPr>
          </a:p>
          <a:p>
            <a:endParaRPr lang="cs-CZ" dirty="0">
              <a:solidFill>
                <a:schemeClr val="tx1"/>
              </a:solidFill>
            </a:endParaRPr>
          </a:p>
          <a:p>
            <a:pPr lvl="0"/>
            <a:endParaRPr lang="cs-CZ" dirty="0">
              <a:solidFill>
                <a:schemeClr val="tx1"/>
              </a:solidFill>
            </a:endParaRPr>
          </a:p>
          <a:p>
            <a:endParaRPr lang="cs-CZ" dirty="0">
              <a:solidFill>
                <a:schemeClr val="tx1"/>
              </a:solidFill>
            </a:endParaRPr>
          </a:p>
        </p:txBody>
      </p:sp>
    </p:spTree>
    <p:extLst>
      <p:ext uri="{BB962C8B-B14F-4D97-AF65-F5344CB8AC3E}">
        <p14:creationId xmlns:p14="http://schemas.microsoft.com/office/powerpoint/2010/main" val="319972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98909"/>
            <a:ext cx="9677282" cy="831402"/>
          </a:xfrm>
        </p:spPr>
        <p:txBody>
          <a:bodyPr>
            <a:normAutofit fontScale="90000"/>
          </a:bodyPr>
          <a:lstStyle/>
          <a:p>
            <a:r>
              <a:rPr lang="cs-CZ" sz="3200" dirty="0">
                <a:solidFill>
                  <a:schemeClr val="accent4"/>
                </a:solidFill>
              </a:rPr>
              <a:t>10. Využil/a byste finanční prostředky ještě na něco jiného? Napište na co:</a:t>
            </a:r>
          </a:p>
        </p:txBody>
      </p:sp>
      <p:sp>
        <p:nvSpPr>
          <p:cNvPr id="3" name="Zástupný symbol pro obsah 2"/>
          <p:cNvSpPr>
            <a:spLocks noGrp="1"/>
          </p:cNvSpPr>
          <p:nvPr>
            <p:ph idx="1"/>
          </p:nvPr>
        </p:nvSpPr>
        <p:spPr>
          <a:xfrm>
            <a:off x="334851" y="1198449"/>
            <a:ext cx="11534594" cy="5460642"/>
          </a:xfrm>
        </p:spPr>
        <p:txBody>
          <a:bodyPr>
            <a:normAutofit fontScale="92500" lnSpcReduction="20000"/>
          </a:bodyPr>
          <a:lstStyle/>
          <a:p>
            <a:r>
              <a:rPr lang="cs-CZ" sz="2100" dirty="0">
                <a:solidFill>
                  <a:schemeClr val="tx1"/>
                </a:solidFill>
              </a:rPr>
              <a:t>Na dodělání budovy moštárny ať koresponduje s budovou sportovců, </a:t>
            </a:r>
          </a:p>
          <a:p>
            <a:r>
              <a:rPr lang="cs-CZ" sz="2100" dirty="0">
                <a:solidFill>
                  <a:schemeClr val="tx1"/>
                </a:solidFill>
              </a:rPr>
              <a:t>kompostárna, </a:t>
            </a:r>
          </a:p>
          <a:p>
            <a:r>
              <a:rPr lang="cs-CZ" sz="2100" dirty="0">
                <a:solidFill>
                  <a:schemeClr val="tx1"/>
                </a:solidFill>
              </a:rPr>
              <a:t>výstavba kanalizace, zpomalovacích retardérů na komunikace, </a:t>
            </a:r>
          </a:p>
          <a:p>
            <a:r>
              <a:rPr lang="cs-CZ" sz="2100" dirty="0">
                <a:solidFill>
                  <a:schemeClr val="tx1"/>
                </a:solidFill>
              </a:rPr>
              <a:t>odbočka od </a:t>
            </a:r>
            <a:r>
              <a:rPr lang="cs-CZ" sz="2100" dirty="0" err="1">
                <a:solidFill>
                  <a:schemeClr val="tx1"/>
                </a:solidFill>
              </a:rPr>
              <a:t>Kajlovce</a:t>
            </a:r>
            <a:r>
              <a:rPr lang="cs-CZ" sz="2100" dirty="0">
                <a:solidFill>
                  <a:schemeClr val="tx1"/>
                </a:solidFill>
              </a:rPr>
              <a:t>/Březové je v noci neviditelna,</a:t>
            </a:r>
          </a:p>
          <a:p>
            <a:r>
              <a:rPr lang="cs-CZ" sz="2100" dirty="0">
                <a:solidFill>
                  <a:schemeClr val="tx1"/>
                </a:solidFill>
              </a:rPr>
              <a:t>bezbariérový přístup do kulturního domu a k lékaři, zabezpečení a ochrana obecních studní,</a:t>
            </a:r>
          </a:p>
          <a:p>
            <a:r>
              <a:rPr lang="cs-CZ" sz="2100" dirty="0">
                <a:solidFill>
                  <a:schemeClr val="tx1"/>
                </a:solidFill>
              </a:rPr>
              <a:t>oprava starého OÚ, </a:t>
            </a:r>
          </a:p>
          <a:p>
            <a:r>
              <a:rPr lang="cs-CZ" sz="2100" dirty="0">
                <a:solidFill>
                  <a:schemeClr val="tx1"/>
                </a:solidFill>
              </a:rPr>
              <a:t>výsadba aleje ovocných stromů směrem k hřišti, </a:t>
            </a:r>
          </a:p>
          <a:p>
            <a:r>
              <a:rPr lang="cs-CZ" sz="2100" dirty="0">
                <a:solidFill>
                  <a:schemeClr val="tx1"/>
                </a:solidFill>
              </a:rPr>
              <a:t>koupaliště, </a:t>
            </a:r>
          </a:p>
          <a:p>
            <a:r>
              <a:rPr lang="cs-CZ" sz="2100" dirty="0">
                <a:solidFill>
                  <a:schemeClr val="tx1"/>
                </a:solidFill>
              </a:rPr>
              <a:t>opravit cestičky mezi hroby a vstup ke hřbitovu,</a:t>
            </a:r>
          </a:p>
          <a:p>
            <a:r>
              <a:rPr lang="cs-CZ" sz="2100" dirty="0">
                <a:solidFill>
                  <a:schemeClr val="tx1"/>
                </a:solidFill>
              </a:rPr>
              <a:t>modernizace veřejného osvětlení - LED osvětlení,</a:t>
            </a:r>
          </a:p>
          <a:p>
            <a:r>
              <a:rPr lang="cs-CZ" sz="2100" dirty="0">
                <a:solidFill>
                  <a:schemeClr val="tx1"/>
                </a:solidFill>
              </a:rPr>
              <a:t>oprava lesních cest (cihelna),</a:t>
            </a:r>
          </a:p>
          <a:p>
            <a:r>
              <a:rPr lang="cs-CZ" sz="2100" dirty="0">
                <a:solidFill>
                  <a:schemeClr val="tx1"/>
                </a:solidFill>
              </a:rPr>
              <a:t>vznik klubovny pro mládež (bývalá tělocvična).</a:t>
            </a:r>
          </a:p>
          <a:p>
            <a:pPr marL="0" indent="0" algn="just">
              <a:buNone/>
            </a:pPr>
            <a:r>
              <a:rPr lang="cs-CZ" sz="1900" u="sng" dirty="0">
                <a:solidFill>
                  <a:schemeClr val="tx1"/>
                </a:solidFill>
              </a:rPr>
              <a:t>Další:</a:t>
            </a:r>
            <a:r>
              <a:rPr lang="cs-CZ" sz="1900" dirty="0">
                <a:solidFill>
                  <a:schemeClr val="tx1"/>
                </a:solidFill>
              </a:rPr>
              <a:t> místo pro setkávání rodin s dětmi; cyklostezka Skřipov - Hrabství mimo silnici; prodloužení aleje k rybníku Balaton; budovu na různé akce, jako jsou oslavy, atd.; kulturní dům, sál ve Skřipově; rozvoj kulturního života v obci; na kulturní a spol. využití tělocvičny; příspěvek obce na výměnu kotle; byty pro mladé rodiny; pořádání akcí pro důchodce; ulice, kde ještě není asfalt.</a:t>
            </a:r>
          </a:p>
          <a:p>
            <a:endParaRPr lang="cs-CZ" dirty="0">
              <a:solidFill>
                <a:schemeClr val="tx1"/>
              </a:solidFill>
            </a:endParaRPr>
          </a:p>
        </p:txBody>
      </p:sp>
    </p:spTree>
    <p:extLst>
      <p:ext uri="{BB962C8B-B14F-4D97-AF65-F5344CB8AC3E}">
        <p14:creationId xmlns:p14="http://schemas.microsoft.com/office/powerpoint/2010/main" val="3240711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BBD7E0-6361-4CFF-8165-E647FFF5A008}"/>
              </a:ext>
            </a:extLst>
          </p:cNvPr>
          <p:cNvSpPr>
            <a:spLocks noGrp="1"/>
          </p:cNvSpPr>
          <p:nvPr>
            <p:ph type="title"/>
          </p:nvPr>
        </p:nvSpPr>
        <p:spPr>
          <a:xfrm>
            <a:off x="0" y="0"/>
            <a:ext cx="8596668" cy="1320800"/>
          </a:xfrm>
        </p:spPr>
        <p:txBody>
          <a:bodyPr>
            <a:noAutofit/>
          </a:bodyPr>
          <a:lstStyle/>
          <a:p>
            <a:r>
              <a:rPr lang="cs-CZ" dirty="0">
                <a:solidFill>
                  <a:schemeClr val="accent4"/>
                </a:solidFill>
              </a:rPr>
              <a:t>11. Pro jaký účel by měla sloužit bývalá tělocvična ve Skřipově? </a:t>
            </a:r>
            <a:endParaRPr lang="cs-CZ" dirty="0">
              <a:solidFill>
                <a:schemeClr val="tx1"/>
              </a:solidFill>
            </a:endParaRPr>
          </a:p>
        </p:txBody>
      </p:sp>
      <p:pic>
        <p:nvPicPr>
          <p:cNvPr id="5" name="Obrázek 4"/>
          <p:cNvPicPr>
            <a:picLocks noChangeAspect="1"/>
          </p:cNvPicPr>
          <p:nvPr/>
        </p:nvPicPr>
        <p:blipFill rotWithShape="1">
          <a:blip r:embed="rId2"/>
          <a:srcRect l="17801" r="6662"/>
          <a:stretch/>
        </p:blipFill>
        <p:spPr>
          <a:xfrm>
            <a:off x="257577" y="2446986"/>
            <a:ext cx="9414457" cy="3322749"/>
          </a:xfrm>
          <a:prstGeom prst="rect">
            <a:avLst/>
          </a:prstGeom>
        </p:spPr>
      </p:pic>
      <p:sp>
        <p:nvSpPr>
          <p:cNvPr id="6" name="Obdélník 5"/>
          <p:cNvSpPr/>
          <p:nvPr/>
        </p:nvSpPr>
        <p:spPr>
          <a:xfrm>
            <a:off x="1880716" y="5585069"/>
            <a:ext cx="651140" cy="369332"/>
          </a:xfrm>
          <a:prstGeom prst="rect">
            <a:avLst/>
          </a:prstGeom>
        </p:spPr>
        <p:txBody>
          <a:bodyPr wrap="none">
            <a:spAutoFit/>
          </a:bodyPr>
          <a:lstStyle/>
          <a:p>
            <a:r>
              <a:rPr lang="cs-CZ" dirty="0"/>
              <a:t>2,4%</a:t>
            </a:r>
          </a:p>
        </p:txBody>
      </p:sp>
    </p:spTree>
    <p:extLst>
      <p:ext uri="{BB962C8B-B14F-4D97-AF65-F5344CB8AC3E}">
        <p14:creationId xmlns:p14="http://schemas.microsoft.com/office/powerpoint/2010/main" val="1851578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8604"/>
            <a:ext cx="8596668" cy="1320800"/>
          </a:xfrm>
        </p:spPr>
        <p:txBody>
          <a:bodyPr>
            <a:normAutofit/>
          </a:bodyPr>
          <a:lstStyle/>
          <a:p>
            <a:r>
              <a:rPr lang="cs-CZ" sz="3200" dirty="0">
                <a:solidFill>
                  <a:schemeClr val="accent4"/>
                </a:solidFill>
              </a:rPr>
              <a:t>12. Pokud máte ještě další návrh pro využití bývalé tělocvičny, napište jaký:</a:t>
            </a:r>
          </a:p>
        </p:txBody>
      </p:sp>
      <p:sp>
        <p:nvSpPr>
          <p:cNvPr id="3" name="Zástupný symbol pro obsah 2"/>
          <p:cNvSpPr>
            <a:spLocks noGrp="1"/>
          </p:cNvSpPr>
          <p:nvPr>
            <p:ph idx="1"/>
          </p:nvPr>
        </p:nvSpPr>
        <p:spPr>
          <a:xfrm>
            <a:off x="142043" y="1056443"/>
            <a:ext cx="11887200" cy="5692087"/>
          </a:xfrm>
        </p:spPr>
        <p:txBody>
          <a:bodyPr>
            <a:normAutofit lnSpcReduction="10000"/>
          </a:bodyPr>
          <a:lstStyle/>
          <a:p>
            <a:r>
              <a:rPr lang="cs-CZ" sz="1900" dirty="0">
                <a:solidFill>
                  <a:schemeClr val="tx1"/>
                </a:solidFill>
              </a:rPr>
              <a:t>Sál pro společenské a kulturní využití – narozeniny, pohřby, rodinné oslavy, atd. (20),</a:t>
            </a:r>
          </a:p>
          <a:p>
            <a:r>
              <a:rPr lang="cs-CZ" sz="1900" dirty="0">
                <a:solidFill>
                  <a:schemeClr val="tx1"/>
                </a:solidFill>
              </a:rPr>
              <a:t>restaurace, hospoda nebo kavárna (13),</a:t>
            </a:r>
          </a:p>
          <a:p>
            <a:r>
              <a:rPr lang="cs-CZ" sz="1900" dirty="0">
                <a:solidFill>
                  <a:schemeClr val="tx1"/>
                </a:solidFill>
              </a:rPr>
              <a:t>nové byty, bydlení (6),</a:t>
            </a:r>
          </a:p>
          <a:p>
            <a:r>
              <a:rPr lang="cs-CZ" sz="1900" dirty="0">
                <a:solidFill>
                  <a:schemeClr val="tx1"/>
                </a:solidFill>
              </a:rPr>
              <a:t>fitness centrum (6),</a:t>
            </a:r>
          </a:p>
          <a:p>
            <a:r>
              <a:rPr lang="cs-CZ" sz="1900" dirty="0">
                <a:solidFill>
                  <a:schemeClr val="tx1"/>
                </a:solidFill>
              </a:rPr>
              <a:t>kulturní dům pro obec Skřipov (4),</a:t>
            </a:r>
          </a:p>
          <a:p>
            <a:r>
              <a:rPr lang="cs-CZ" sz="1900" dirty="0">
                <a:solidFill>
                  <a:schemeClr val="tx1"/>
                </a:solidFill>
              </a:rPr>
              <a:t>komunitní centrum pro všechny občany nebo byty s komunitním centrem(3),</a:t>
            </a:r>
          </a:p>
          <a:p>
            <a:r>
              <a:rPr lang="cs-CZ" sz="1900" dirty="0">
                <a:solidFill>
                  <a:schemeClr val="tx1"/>
                </a:solidFill>
              </a:rPr>
              <a:t>tělocvična není majetkem obce, bezpředmětná otázka (3),</a:t>
            </a:r>
          </a:p>
          <a:p>
            <a:r>
              <a:rPr lang="cs-CZ" sz="1900" dirty="0">
                <a:solidFill>
                  <a:schemeClr val="tx1"/>
                </a:solidFill>
              </a:rPr>
              <a:t>multifunkční zařízení pro děti (3),</a:t>
            </a:r>
          </a:p>
          <a:p>
            <a:r>
              <a:rPr lang="cs-CZ" sz="1900" dirty="0">
                <a:solidFill>
                  <a:schemeClr val="tx1"/>
                </a:solidFill>
              </a:rPr>
              <a:t>nemohu posoudit, neznám stav budovy (3),</a:t>
            </a:r>
          </a:p>
          <a:p>
            <a:r>
              <a:rPr lang="cs-CZ" sz="1900" dirty="0">
                <a:solidFill>
                  <a:schemeClr val="tx1"/>
                </a:solidFill>
              </a:rPr>
              <a:t>kavárna, restaurace, společenský sál, když už jste vyhodili několik miliónů za tzv. klubovnu na hřišti, která se možná využije párkrát do roka pro pár jedinců, kteří se potřebují realizovat na úkor většiny obyvatel, kteří s touto akcí nesouhlasili a považují ji za zcela zbytečnou a předraženou. </a:t>
            </a:r>
          </a:p>
          <a:p>
            <a:pPr marL="0" indent="0" algn="just">
              <a:buNone/>
            </a:pPr>
            <a:r>
              <a:rPr lang="cs-CZ" dirty="0">
                <a:solidFill>
                  <a:schemeClr val="tx1"/>
                </a:solidFill>
              </a:rPr>
              <a:t>Další: starší lidi neznají pojem komunitní centrum (2); cukrárna; dům služeb; zbourat; hlavně ne parkoviště; dům pro seniory; </a:t>
            </a:r>
            <a:r>
              <a:rPr lang="cs-CZ" dirty="0" err="1">
                <a:solidFill>
                  <a:schemeClr val="tx1"/>
                </a:solidFill>
              </a:rPr>
              <a:t>workoutové</a:t>
            </a:r>
            <a:r>
              <a:rPr lang="cs-CZ" dirty="0">
                <a:solidFill>
                  <a:schemeClr val="tx1"/>
                </a:solidFill>
              </a:rPr>
              <a:t> hřiště; kino (2), veřejné vnitřní sportoviště; momentálně žádná možnost – KD Hrabství nic neřeší; zázemí pro pracovníky OÚ; Ještě jako žák ZŠ jsme tam hráli divadlo, promítaly se filmy. Dnes je to jeden velký B....L! Dokonce jsme tam měli svatbu! ; parkovací  místa – součást sběrného dvora. </a:t>
            </a:r>
          </a:p>
          <a:p>
            <a:endParaRPr lang="cs-CZ" sz="1500" dirty="0">
              <a:solidFill>
                <a:schemeClr val="tx1"/>
              </a:solidFill>
            </a:endParaRPr>
          </a:p>
        </p:txBody>
      </p:sp>
    </p:spTree>
    <p:extLst>
      <p:ext uri="{BB962C8B-B14F-4D97-AF65-F5344CB8AC3E}">
        <p14:creationId xmlns:p14="http://schemas.microsoft.com/office/powerpoint/2010/main" val="2019207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rotWithShape="1">
          <a:blip r:embed="rId2"/>
          <a:srcRect l="12959" r="19066"/>
          <a:stretch/>
        </p:blipFill>
        <p:spPr>
          <a:xfrm>
            <a:off x="257576" y="2150772"/>
            <a:ext cx="9259911" cy="3721995"/>
          </a:xfrm>
          <a:prstGeom prst="rect">
            <a:avLst/>
          </a:prstGeom>
        </p:spPr>
      </p:pic>
      <p:sp>
        <p:nvSpPr>
          <p:cNvPr id="2" name="Nadpis 1"/>
          <p:cNvSpPr>
            <a:spLocks noGrp="1"/>
          </p:cNvSpPr>
          <p:nvPr>
            <p:ph type="title"/>
          </p:nvPr>
        </p:nvSpPr>
        <p:spPr>
          <a:xfrm>
            <a:off x="0" y="0"/>
            <a:ext cx="8596668" cy="1320800"/>
          </a:xfrm>
        </p:spPr>
        <p:txBody>
          <a:bodyPr>
            <a:normAutofit fontScale="90000"/>
          </a:bodyPr>
          <a:lstStyle/>
          <a:p>
            <a:r>
              <a:rPr lang="cs-CZ" dirty="0">
                <a:solidFill>
                  <a:schemeClr val="accent4"/>
                </a:solidFill>
              </a:rPr>
              <a:t>13. Měla by se obec zaměřit na pozemky pro výstavbu rodinných domů? </a:t>
            </a:r>
            <a:br>
              <a:rPr lang="cs-CZ" dirty="0">
                <a:solidFill>
                  <a:schemeClr val="accent4"/>
                </a:solidFill>
              </a:rPr>
            </a:br>
            <a:br>
              <a:rPr lang="cs-CZ" dirty="0">
                <a:solidFill>
                  <a:schemeClr val="accent4"/>
                </a:solidFill>
              </a:rPr>
            </a:br>
            <a:r>
              <a:rPr lang="cs-CZ" dirty="0">
                <a:solidFill>
                  <a:schemeClr val="accent4"/>
                </a:solidFill>
              </a:rPr>
              <a:t>			 </a:t>
            </a:r>
            <a:br>
              <a:rPr lang="cs-CZ" dirty="0">
                <a:solidFill>
                  <a:schemeClr val="accent4"/>
                </a:solidFill>
              </a:rPr>
            </a:br>
            <a:r>
              <a:rPr lang="cs-CZ" dirty="0">
                <a:solidFill>
                  <a:schemeClr val="accent4"/>
                </a:solidFill>
              </a:rPr>
              <a:t>			</a:t>
            </a:r>
            <a:r>
              <a:rPr lang="cs-CZ" sz="3100" dirty="0">
                <a:solidFill>
                  <a:schemeClr val="tx1"/>
                </a:solidFill>
              </a:rPr>
              <a:t>5,2%</a:t>
            </a:r>
          </a:p>
        </p:txBody>
      </p:sp>
    </p:spTree>
    <p:extLst>
      <p:ext uri="{BB962C8B-B14F-4D97-AF65-F5344CB8AC3E}">
        <p14:creationId xmlns:p14="http://schemas.microsoft.com/office/powerpoint/2010/main" val="2222063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D541EE-A838-42F4-A4C9-54574D6BAD14}"/>
              </a:ext>
            </a:extLst>
          </p:cNvPr>
          <p:cNvSpPr>
            <a:spLocks noGrp="1"/>
          </p:cNvSpPr>
          <p:nvPr>
            <p:ph type="title"/>
          </p:nvPr>
        </p:nvSpPr>
        <p:spPr>
          <a:xfrm>
            <a:off x="677334" y="609600"/>
            <a:ext cx="8596668" cy="793072"/>
          </a:xfrm>
        </p:spPr>
        <p:txBody>
          <a:bodyPr/>
          <a:lstStyle/>
          <a:p>
            <a:r>
              <a:rPr lang="cs-CZ" dirty="0">
                <a:solidFill>
                  <a:schemeClr val="accent4"/>
                </a:solidFill>
              </a:rPr>
              <a:t>Obsah Programu rozvoje obce:</a:t>
            </a:r>
          </a:p>
        </p:txBody>
      </p:sp>
      <p:sp>
        <p:nvSpPr>
          <p:cNvPr id="3" name="Zástupný symbol pro obsah 2">
            <a:extLst>
              <a:ext uri="{FF2B5EF4-FFF2-40B4-BE49-F238E27FC236}">
                <a16:creationId xmlns:a16="http://schemas.microsoft.com/office/drawing/2014/main" id="{60038120-FF99-4B95-9B27-AD56A0E65937}"/>
              </a:ext>
            </a:extLst>
          </p:cNvPr>
          <p:cNvSpPr>
            <a:spLocks noGrp="1"/>
          </p:cNvSpPr>
          <p:nvPr>
            <p:ph idx="1"/>
          </p:nvPr>
        </p:nvSpPr>
        <p:spPr>
          <a:xfrm>
            <a:off x="677334" y="1526959"/>
            <a:ext cx="8596668" cy="5211192"/>
          </a:xfrm>
        </p:spPr>
        <p:txBody>
          <a:bodyPr>
            <a:normAutofit/>
          </a:bodyPr>
          <a:lstStyle/>
          <a:p>
            <a:pPr marL="0" indent="0">
              <a:buNone/>
            </a:pPr>
            <a:r>
              <a:rPr lang="cs-CZ" sz="2800" u="sng" dirty="0"/>
              <a:t>Analytická část</a:t>
            </a:r>
          </a:p>
          <a:p>
            <a:pPr marL="914400" lvl="2" indent="0">
              <a:buNone/>
            </a:pPr>
            <a:r>
              <a:rPr lang="cs-CZ" sz="2400" u="sng" dirty="0"/>
              <a:t>Témata:</a:t>
            </a:r>
          </a:p>
          <a:p>
            <a:pPr lvl="2">
              <a:buFont typeface="+mj-lt"/>
              <a:buAutoNum type="arabicParenR"/>
            </a:pPr>
            <a:r>
              <a:rPr lang="cs-CZ" sz="2400" dirty="0"/>
              <a:t>Území</a:t>
            </a:r>
          </a:p>
          <a:p>
            <a:pPr lvl="2">
              <a:buFont typeface="+mj-lt"/>
              <a:buAutoNum type="arabicParenR"/>
            </a:pPr>
            <a:r>
              <a:rPr lang="cs-CZ" sz="2400" dirty="0"/>
              <a:t>Obyvatelstvo- demografická a sociální situace</a:t>
            </a:r>
          </a:p>
          <a:p>
            <a:pPr lvl="2">
              <a:buFont typeface="+mj-lt"/>
              <a:buAutoNum type="arabicParenR"/>
            </a:pPr>
            <a:r>
              <a:rPr lang="cs-CZ" sz="2400" dirty="0"/>
              <a:t>Hospodářství- ekonomická situace, trh práce</a:t>
            </a:r>
          </a:p>
          <a:p>
            <a:pPr lvl="2">
              <a:buFont typeface="+mj-lt"/>
              <a:buAutoNum type="arabicParenR"/>
            </a:pPr>
            <a:r>
              <a:rPr lang="cs-CZ" sz="2400" dirty="0"/>
              <a:t>Infrastruktura- technická a dopravní infrastruktura, dopravní obslužnost</a:t>
            </a:r>
          </a:p>
          <a:p>
            <a:pPr lvl="2">
              <a:buFont typeface="+mj-lt"/>
              <a:buAutoNum type="arabicParenR"/>
            </a:pPr>
            <a:r>
              <a:rPr lang="cs-CZ" sz="2400" dirty="0"/>
              <a:t>Vybavenost území- zdravotnictví, sociální péče, kultura a péče o památky, sport</a:t>
            </a:r>
          </a:p>
          <a:p>
            <a:pPr lvl="2">
              <a:buFont typeface="+mj-lt"/>
              <a:buAutoNum type="arabicParenR"/>
            </a:pPr>
            <a:r>
              <a:rPr lang="cs-CZ" sz="2400" dirty="0"/>
              <a:t>Životní prostředí – stav ŽP, ochrana ŽP</a:t>
            </a:r>
          </a:p>
          <a:p>
            <a:pPr marL="0" indent="0">
              <a:buNone/>
            </a:pPr>
            <a:endParaRPr lang="cs-CZ" dirty="0"/>
          </a:p>
        </p:txBody>
      </p:sp>
    </p:spTree>
    <p:extLst>
      <p:ext uri="{BB962C8B-B14F-4D97-AF65-F5344CB8AC3E}">
        <p14:creationId xmlns:p14="http://schemas.microsoft.com/office/powerpoint/2010/main" val="3671472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rotWithShape="1">
          <a:blip r:embed="rId2"/>
          <a:srcRect l="16001" r="19354"/>
          <a:stretch/>
        </p:blipFill>
        <p:spPr>
          <a:xfrm>
            <a:off x="283335" y="1777286"/>
            <a:ext cx="9324304" cy="3940935"/>
          </a:xfrm>
          <a:prstGeom prst="rect">
            <a:avLst/>
          </a:prstGeom>
        </p:spPr>
      </p:pic>
      <p:sp>
        <p:nvSpPr>
          <p:cNvPr id="2" name="Nadpis 1"/>
          <p:cNvSpPr>
            <a:spLocks noGrp="1"/>
          </p:cNvSpPr>
          <p:nvPr>
            <p:ph type="title"/>
          </p:nvPr>
        </p:nvSpPr>
        <p:spPr>
          <a:xfrm>
            <a:off x="0" y="0"/>
            <a:ext cx="8596668" cy="1320800"/>
          </a:xfrm>
        </p:spPr>
        <p:txBody>
          <a:bodyPr>
            <a:normAutofit fontScale="90000"/>
          </a:bodyPr>
          <a:lstStyle/>
          <a:p>
            <a:r>
              <a:rPr lang="cs-CZ" sz="4000" dirty="0">
                <a:solidFill>
                  <a:schemeClr val="accent4"/>
                </a:solidFill>
              </a:rPr>
              <a:t>14. Péče o veřejnou zeleň je? </a:t>
            </a:r>
            <a:br>
              <a:rPr lang="cs-CZ" sz="4000" dirty="0">
                <a:solidFill>
                  <a:schemeClr val="accent4"/>
                </a:solidFill>
              </a:rPr>
            </a:br>
            <a:br>
              <a:rPr lang="cs-CZ" sz="4000" dirty="0">
                <a:solidFill>
                  <a:schemeClr val="accent4"/>
                </a:solidFill>
              </a:rPr>
            </a:br>
            <a:br>
              <a:rPr lang="cs-CZ" dirty="0">
                <a:solidFill>
                  <a:schemeClr val="accent4"/>
                </a:solidFill>
              </a:rPr>
            </a:br>
            <a:r>
              <a:rPr lang="cs-CZ" dirty="0">
                <a:solidFill>
                  <a:schemeClr val="accent4"/>
                </a:solidFill>
              </a:rPr>
              <a:t>									</a:t>
            </a:r>
            <a:br>
              <a:rPr lang="cs-CZ" dirty="0">
                <a:solidFill>
                  <a:schemeClr val="accent4"/>
                </a:solidFill>
              </a:rPr>
            </a:br>
            <a:r>
              <a:rPr lang="cs-CZ" dirty="0">
                <a:solidFill>
                  <a:schemeClr val="accent4"/>
                </a:solidFill>
              </a:rPr>
              <a:t>								  </a:t>
            </a:r>
            <a:r>
              <a:rPr lang="cs-CZ" dirty="0">
                <a:solidFill>
                  <a:schemeClr val="tx1"/>
                </a:solidFill>
              </a:rPr>
              <a:t>8,2%</a:t>
            </a:r>
          </a:p>
        </p:txBody>
      </p:sp>
    </p:spTree>
    <p:extLst>
      <p:ext uri="{BB962C8B-B14F-4D97-AF65-F5344CB8AC3E}">
        <p14:creationId xmlns:p14="http://schemas.microsoft.com/office/powerpoint/2010/main" val="2321665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rotWithShape="1">
          <a:blip r:embed="rId2"/>
          <a:srcRect l="20839" r="12369"/>
          <a:stretch/>
        </p:blipFill>
        <p:spPr>
          <a:xfrm>
            <a:off x="291548" y="1957348"/>
            <a:ext cx="9347128" cy="3823587"/>
          </a:xfrm>
          <a:prstGeom prst="rect">
            <a:avLst/>
          </a:prstGeom>
        </p:spPr>
      </p:pic>
      <p:sp>
        <p:nvSpPr>
          <p:cNvPr id="2" name="Nadpis 1"/>
          <p:cNvSpPr>
            <a:spLocks noGrp="1"/>
          </p:cNvSpPr>
          <p:nvPr>
            <p:ph type="title"/>
          </p:nvPr>
        </p:nvSpPr>
        <p:spPr>
          <a:xfrm>
            <a:off x="0" y="0"/>
            <a:ext cx="9350062" cy="1197735"/>
          </a:xfrm>
        </p:spPr>
        <p:txBody>
          <a:bodyPr>
            <a:normAutofit fontScale="90000"/>
          </a:bodyPr>
          <a:lstStyle/>
          <a:p>
            <a:r>
              <a:rPr lang="cs-CZ" sz="4000" dirty="0">
                <a:solidFill>
                  <a:schemeClr val="accent4"/>
                </a:solidFill>
              </a:rPr>
              <a:t>15. Vozíte děti do školy nebo školky autem? Proč? </a:t>
            </a:r>
            <a:br>
              <a:rPr lang="cs-CZ" dirty="0">
                <a:solidFill>
                  <a:schemeClr val="accent4"/>
                </a:solidFill>
              </a:rPr>
            </a:br>
            <a:br>
              <a:rPr lang="cs-CZ" dirty="0">
                <a:solidFill>
                  <a:schemeClr val="accent4"/>
                </a:solidFill>
              </a:rPr>
            </a:br>
            <a:br>
              <a:rPr lang="cs-CZ" dirty="0">
                <a:solidFill>
                  <a:schemeClr val="accent4"/>
                </a:solidFill>
              </a:rPr>
            </a:br>
            <a:br>
              <a:rPr lang="cs-CZ" dirty="0">
                <a:solidFill>
                  <a:schemeClr val="accent4"/>
                </a:solidFill>
              </a:rPr>
            </a:br>
            <a:r>
              <a:rPr lang="cs-CZ" dirty="0">
                <a:solidFill>
                  <a:schemeClr val="accent4"/>
                </a:solidFill>
              </a:rPr>
              <a:t>                            </a:t>
            </a:r>
            <a:r>
              <a:rPr lang="cs-CZ" sz="2700" dirty="0">
                <a:solidFill>
                  <a:schemeClr val="tx1"/>
                </a:solidFill>
              </a:rPr>
              <a:t>4,3% </a:t>
            </a:r>
            <a:br>
              <a:rPr lang="cs-CZ" sz="2700" dirty="0">
                <a:solidFill>
                  <a:schemeClr val="accent4"/>
                </a:solidFill>
              </a:rPr>
            </a:br>
            <a:r>
              <a:rPr lang="cs-CZ" sz="2700" dirty="0">
                <a:solidFill>
                  <a:schemeClr val="accent4"/>
                </a:solidFill>
              </a:rPr>
              <a:t>                                       </a:t>
            </a:r>
            <a:r>
              <a:rPr lang="cs-CZ" sz="2700" dirty="0">
                <a:solidFill>
                  <a:schemeClr val="tx1"/>
                </a:solidFill>
              </a:rPr>
              <a:t>4,6%</a:t>
            </a:r>
            <a:br>
              <a:rPr lang="cs-CZ" sz="2700" dirty="0">
                <a:solidFill>
                  <a:schemeClr val="accent4"/>
                </a:solidFill>
              </a:rPr>
            </a:br>
            <a:r>
              <a:rPr lang="cs-CZ" sz="2700" dirty="0">
                <a:solidFill>
                  <a:schemeClr val="accent4"/>
                </a:solidFill>
              </a:rPr>
              <a:t>							     </a:t>
            </a:r>
            <a:r>
              <a:rPr lang="cs-CZ" sz="2700" dirty="0">
                <a:solidFill>
                  <a:schemeClr val="tx1"/>
                </a:solidFill>
              </a:rPr>
              <a:t>1,4%	</a:t>
            </a:r>
            <a:r>
              <a:rPr lang="cs-CZ" dirty="0">
                <a:solidFill>
                  <a:schemeClr val="accent4"/>
                </a:solidFill>
              </a:rPr>
              <a:t>				</a:t>
            </a:r>
            <a:br>
              <a:rPr lang="cs-CZ" dirty="0">
                <a:solidFill>
                  <a:schemeClr val="accent4"/>
                </a:solidFill>
              </a:rPr>
            </a:br>
            <a:br>
              <a:rPr lang="cs-CZ" dirty="0">
                <a:solidFill>
                  <a:schemeClr val="accent4"/>
                </a:solidFill>
              </a:rPr>
            </a:br>
            <a:r>
              <a:rPr lang="cs-CZ" dirty="0">
                <a:solidFill>
                  <a:schemeClr val="accent4"/>
                </a:solidFill>
              </a:rPr>
              <a:t>							</a:t>
            </a:r>
            <a:br>
              <a:rPr lang="cs-CZ" dirty="0">
                <a:solidFill>
                  <a:schemeClr val="tx1"/>
                </a:solidFill>
              </a:rPr>
            </a:br>
            <a:r>
              <a:rPr lang="cs-CZ" dirty="0">
                <a:solidFill>
                  <a:schemeClr val="tx1"/>
                </a:solidFill>
              </a:rPr>
              <a:t>							</a:t>
            </a:r>
          </a:p>
        </p:txBody>
      </p:sp>
    </p:spTree>
    <p:extLst>
      <p:ext uri="{BB962C8B-B14F-4D97-AF65-F5344CB8AC3E}">
        <p14:creationId xmlns:p14="http://schemas.microsoft.com/office/powerpoint/2010/main" val="1737160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Zástupný symbol pro obsah 11"/>
          <p:cNvPicPr>
            <a:picLocks noGrp="1" noChangeAspect="1"/>
          </p:cNvPicPr>
          <p:nvPr>
            <p:ph idx="1"/>
          </p:nvPr>
        </p:nvPicPr>
        <p:blipFill rotWithShape="1">
          <a:blip r:embed="rId2"/>
          <a:srcRect l="1280" t="10785" r="3827"/>
          <a:stretch/>
        </p:blipFill>
        <p:spPr>
          <a:xfrm>
            <a:off x="270334" y="2550894"/>
            <a:ext cx="9565122" cy="3503053"/>
          </a:xfrm>
          <a:prstGeom prst="rect">
            <a:avLst/>
          </a:prstGeom>
        </p:spPr>
      </p:pic>
      <p:sp>
        <p:nvSpPr>
          <p:cNvPr id="2" name="Nadpis 1"/>
          <p:cNvSpPr>
            <a:spLocks noGrp="1"/>
          </p:cNvSpPr>
          <p:nvPr>
            <p:ph type="title"/>
          </p:nvPr>
        </p:nvSpPr>
        <p:spPr>
          <a:xfrm>
            <a:off x="0" y="0"/>
            <a:ext cx="9826578" cy="902092"/>
          </a:xfrm>
        </p:spPr>
        <p:txBody>
          <a:bodyPr>
            <a:normAutofit fontScale="90000"/>
          </a:bodyPr>
          <a:lstStyle/>
          <a:p>
            <a:r>
              <a:rPr lang="cs-CZ" sz="2800" dirty="0">
                <a:solidFill>
                  <a:schemeClr val="accent4"/>
                </a:solidFill>
              </a:rPr>
              <a:t>16</a:t>
            </a:r>
            <a:r>
              <a:rPr lang="cs-CZ" dirty="0">
                <a:solidFill>
                  <a:schemeClr val="accent4"/>
                </a:solidFill>
              </a:rPr>
              <a:t>. </a:t>
            </a:r>
            <a:r>
              <a:rPr lang="cs-CZ" sz="2800" dirty="0">
                <a:solidFill>
                  <a:schemeClr val="accent4"/>
                </a:solidFill>
              </a:rPr>
              <a:t>Jak jste spokojeni s … (Každý bod oznámkujte jako ve škole známkami 1-5 dle toho, jak jste s ním spokojeni)</a:t>
            </a:r>
            <a:br>
              <a:rPr lang="cs-CZ" sz="2800" dirty="0">
                <a:solidFill>
                  <a:schemeClr val="accent4"/>
                </a:solidFill>
              </a:rPr>
            </a:br>
            <a:br>
              <a:rPr lang="cs-CZ" sz="2800" dirty="0">
                <a:solidFill>
                  <a:schemeClr val="accent4"/>
                </a:solidFill>
              </a:rPr>
            </a:br>
            <a:br>
              <a:rPr lang="cs-CZ" sz="2800" dirty="0">
                <a:solidFill>
                  <a:schemeClr val="accent4"/>
                </a:solidFill>
              </a:rPr>
            </a:br>
            <a:br>
              <a:rPr lang="cs-CZ" sz="2800" dirty="0">
                <a:solidFill>
                  <a:schemeClr val="accent4"/>
                </a:solidFill>
              </a:rPr>
            </a:br>
            <a:r>
              <a:rPr lang="cs-CZ" sz="2800" dirty="0">
                <a:solidFill>
                  <a:schemeClr val="accent4"/>
                </a:solidFill>
              </a:rPr>
              <a:t>                            </a:t>
            </a:r>
            <a:r>
              <a:rPr lang="cs-CZ" sz="2000" dirty="0">
                <a:solidFill>
                  <a:schemeClr val="tx1"/>
                </a:solidFill>
              </a:rPr>
              <a:t>162</a:t>
            </a:r>
            <a:br>
              <a:rPr lang="cs-CZ" sz="2800" dirty="0">
                <a:solidFill>
                  <a:schemeClr val="accent4"/>
                </a:solidFill>
              </a:rPr>
            </a:br>
            <a:br>
              <a:rPr lang="cs-CZ" sz="2800" dirty="0">
                <a:solidFill>
                  <a:schemeClr val="accent4"/>
                </a:solidFill>
              </a:rPr>
            </a:br>
            <a:r>
              <a:rPr lang="cs-CZ" sz="2800" dirty="0">
                <a:solidFill>
                  <a:schemeClr val="accent4"/>
                </a:solidFill>
              </a:rPr>
              <a:t>												   </a:t>
            </a:r>
            <a:r>
              <a:rPr lang="cs-CZ" sz="2000" dirty="0">
                <a:solidFill>
                  <a:schemeClr val="tx1"/>
                </a:solidFill>
              </a:rPr>
              <a:t>113					 116</a:t>
            </a:r>
            <a:br>
              <a:rPr lang="cs-CZ" sz="2800" dirty="0">
                <a:solidFill>
                  <a:schemeClr val="accent4"/>
                </a:solidFill>
              </a:rPr>
            </a:br>
            <a:r>
              <a:rPr lang="cs-CZ" sz="1400" dirty="0">
                <a:solidFill>
                  <a:schemeClr val="tx1"/>
                </a:solidFill>
              </a:rPr>
              <a:t> 																	     </a:t>
            </a:r>
            <a:r>
              <a:rPr lang="cs-CZ" sz="2000" dirty="0">
                <a:solidFill>
                  <a:schemeClr val="tx1"/>
                </a:solidFill>
              </a:rPr>
              <a:t>97</a:t>
            </a:r>
            <a:br>
              <a:rPr lang="cs-CZ" sz="1400" dirty="0">
                <a:solidFill>
                  <a:schemeClr val="tx1"/>
                </a:solidFill>
              </a:rPr>
            </a:br>
            <a:r>
              <a:rPr lang="cs-CZ" sz="1400" dirty="0">
                <a:solidFill>
                  <a:schemeClr val="tx1"/>
                </a:solidFill>
              </a:rPr>
              <a:t>																	</a:t>
            </a:r>
            <a:r>
              <a:rPr lang="cs-CZ" sz="2000" dirty="0">
                <a:solidFill>
                  <a:schemeClr val="tx1"/>
                </a:solidFill>
              </a:rPr>
              <a:t>     </a:t>
            </a:r>
            <a:br>
              <a:rPr lang="cs-CZ" sz="1400" dirty="0">
                <a:solidFill>
                  <a:schemeClr val="tx1"/>
                </a:solidFill>
              </a:rPr>
            </a:br>
            <a:r>
              <a:rPr lang="cs-CZ" sz="1400" dirty="0">
                <a:solidFill>
                  <a:schemeClr val="tx1"/>
                </a:solidFill>
              </a:rPr>
              <a:t> 											   </a:t>
            </a:r>
            <a:r>
              <a:rPr lang="cs-CZ" sz="2000" dirty="0">
                <a:solidFill>
                  <a:schemeClr val="tx1"/>
                </a:solidFill>
              </a:rPr>
              <a:t>71  71 </a:t>
            </a:r>
            <a:br>
              <a:rPr lang="cs-CZ" sz="1400" dirty="0">
                <a:solidFill>
                  <a:schemeClr val="tx1"/>
                </a:solidFill>
              </a:rPr>
            </a:br>
            <a:r>
              <a:rPr lang="cs-CZ" sz="1400" dirty="0">
                <a:solidFill>
                  <a:schemeClr val="tx1"/>
                </a:solidFill>
              </a:rPr>
              <a:t>					  </a:t>
            </a:r>
            <a:r>
              <a:rPr lang="cs-CZ" sz="2000" dirty="0">
                <a:solidFill>
                  <a:schemeClr val="tx1"/>
                </a:solidFill>
              </a:rPr>
              <a:t>59				</a:t>
            </a:r>
            <a:br>
              <a:rPr lang="cs-CZ" sz="2000" dirty="0">
                <a:solidFill>
                  <a:schemeClr val="tx1"/>
                </a:solidFill>
              </a:rPr>
            </a:br>
            <a:r>
              <a:rPr lang="cs-CZ" sz="2000" dirty="0">
                <a:solidFill>
                  <a:schemeClr val="tx1"/>
                </a:solidFill>
              </a:rPr>
              <a:t>				   48						    37						             43	   35</a:t>
            </a:r>
            <a:br>
              <a:rPr lang="cs-CZ" sz="2000" dirty="0">
                <a:solidFill>
                  <a:schemeClr val="tx1"/>
                </a:solidFill>
              </a:rPr>
            </a:br>
            <a:r>
              <a:rPr lang="cs-CZ" sz="2000" dirty="0">
                <a:solidFill>
                  <a:schemeClr val="tx1"/>
                </a:solidFill>
              </a:rPr>
              <a:t>				      		    24			     			    27		      31		                   </a:t>
            </a:r>
            <a:br>
              <a:rPr lang="cs-CZ" sz="2000" dirty="0">
                <a:solidFill>
                  <a:schemeClr val="tx1"/>
                </a:solidFill>
              </a:rPr>
            </a:br>
            <a:r>
              <a:rPr lang="cs-CZ" sz="2000" dirty="0">
                <a:solidFill>
                  <a:schemeClr val="tx1"/>
                </a:solidFill>
              </a:rPr>
              <a:t>			 18 18					  	10									     7</a:t>
            </a:r>
            <a:br>
              <a:rPr lang="cs-CZ" sz="2000" dirty="0">
                <a:solidFill>
                  <a:schemeClr val="tx1"/>
                </a:solidFill>
              </a:rPr>
            </a:br>
            <a:r>
              <a:rPr lang="cs-CZ" sz="2000" dirty="0">
                <a:solidFill>
                  <a:schemeClr val="tx1"/>
                </a:solidFill>
              </a:rPr>
              <a:t>																			</a:t>
            </a:r>
            <a:br>
              <a:rPr lang="cs-CZ" sz="2000" dirty="0">
                <a:solidFill>
                  <a:schemeClr val="accent4"/>
                </a:solidFill>
              </a:rPr>
            </a:br>
            <a:br>
              <a:rPr lang="cs-CZ" sz="2000" dirty="0">
                <a:solidFill>
                  <a:schemeClr val="tx1"/>
                </a:solidFill>
              </a:rPr>
            </a:br>
            <a:r>
              <a:rPr lang="cs-CZ" sz="2000" dirty="0">
                <a:solidFill>
                  <a:schemeClr val="tx1"/>
                </a:solidFill>
              </a:rPr>
              <a:t>										 									</a:t>
            </a:r>
            <a:endParaRPr lang="cs-CZ" sz="2000" dirty="0">
              <a:solidFill>
                <a:schemeClr val="accent4"/>
              </a:solidFill>
            </a:endParaRPr>
          </a:p>
        </p:txBody>
      </p:sp>
      <p:pic>
        <p:nvPicPr>
          <p:cNvPr id="4" name="Obrázek 3"/>
          <p:cNvPicPr>
            <a:picLocks noChangeAspect="1"/>
          </p:cNvPicPr>
          <p:nvPr/>
        </p:nvPicPr>
        <p:blipFill rotWithShape="1">
          <a:blip r:embed="rId3"/>
          <a:srcRect b="13616"/>
          <a:stretch/>
        </p:blipFill>
        <p:spPr>
          <a:xfrm>
            <a:off x="646252" y="1571508"/>
            <a:ext cx="6810803" cy="283336"/>
          </a:xfrm>
          <a:prstGeom prst="rect">
            <a:avLst/>
          </a:prstGeom>
        </p:spPr>
      </p:pic>
    </p:spTree>
    <p:extLst>
      <p:ext uri="{BB962C8B-B14F-4D97-AF65-F5344CB8AC3E}">
        <p14:creationId xmlns:p14="http://schemas.microsoft.com/office/powerpoint/2010/main" val="2271108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Zástupný symbol pro obsah 11"/>
          <p:cNvPicPr>
            <a:picLocks noGrp="1" noChangeAspect="1"/>
          </p:cNvPicPr>
          <p:nvPr>
            <p:ph idx="1"/>
          </p:nvPr>
        </p:nvPicPr>
        <p:blipFill rotWithShape="1">
          <a:blip r:embed="rId2"/>
          <a:srcRect r="23497"/>
          <a:stretch/>
        </p:blipFill>
        <p:spPr>
          <a:xfrm>
            <a:off x="736634" y="1815921"/>
            <a:ext cx="8950001" cy="4095482"/>
          </a:xfrm>
          <a:prstGeom prst="rect">
            <a:avLst/>
          </a:prstGeom>
        </p:spPr>
      </p:pic>
      <p:sp>
        <p:nvSpPr>
          <p:cNvPr id="2" name="Nadpis 1"/>
          <p:cNvSpPr>
            <a:spLocks noGrp="1"/>
          </p:cNvSpPr>
          <p:nvPr>
            <p:ph type="title"/>
          </p:nvPr>
        </p:nvSpPr>
        <p:spPr>
          <a:xfrm>
            <a:off x="0" y="0"/>
            <a:ext cx="9118242" cy="850006"/>
          </a:xfrm>
        </p:spPr>
        <p:txBody>
          <a:bodyPr>
            <a:normAutofit fontScale="90000"/>
          </a:bodyPr>
          <a:lstStyle/>
          <a:p>
            <a:r>
              <a:rPr lang="cs-CZ" sz="2700" dirty="0">
                <a:solidFill>
                  <a:schemeClr val="accent4"/>
                </a:solidFill>
              </a:rPr>
              <a:t>16. Jak jste spokojeni s … (Každý bod oznámkujte jako ve škole známkami 1-5 dle toho, jak jste s ním spokojeni)         </a:t>
            </a:r>
            <a:br>
              <a:rPr lang="cs-CZ" sz="2400" dirty="0">
                <a:solidFill>
                  <a:schemeClr val="accent4"/>
                </a:solidFill>
              </a:rPr>
            </a:br>
            <a:br>
              <a:rPr lang="cs-CZ" sz="2400" dirty="0">
                <a:solidFill>
                  <a:schemeClr val="accent4"/>
                </a:solidFill>
              </a:rPr>
            </a:br>
            <a:br>
              <a:rPr lang="cs-CZ" sz="2400" dirty="0">
                <a:solidFill>
                  <a:schemeClr val="accent4"/>
                </a:solidFill>
              </a:rPr>
            </a:br>
            <a:br>
              <a:rPr lang="cs-CZ" sz="2400" dirty="0">
                <a:solidFill>
                  <a:schemeClr val="accent4"/>
                </a:solidFill>
              </a:rPr>
            </a:br>
            <a:br>
              <a:rPr lang="cs-CZ" sz="2400" dirty="0">
                <a:solidFill>
                  <a:schemeClr val="accent4"/>
                </a:solidFill>
              </a:rPr>
            </a:br>
            <a:br>
              <a:rPr lang="cs-CZ" sz="2400" dirty="0">
                <a:solidFill>
                  <a:schemeClr val="accent4"/>
                </a:solidFill>
              </a:rPr>
            </a:br>
            <a:r>
              <a:rPr lang="cs-CZ" sz="2400" dirty="0">
                <a:solidFill>
                  <a:schemeClr val="accent4"/>
                </a:solidFill>
              </a:rPr>
              <a:t>		     </a:t>
            </a:r>
            <a:r>
              <a:rPr lang="cs-CZ" sz="2000" dirty="0">
                <a:solidFill>
                  <a:schemeClr val="tx1"/>
                </a:solidFill>
              </a:rPr>
              <a:t>120</a:t>
            </a:r>
            <a:br>
              <a:rPr lang="cs-CZ" sz="2400" dirty="0">
                <a:solidFill>
                  <a:schemeClr val="accent4"/>
                </a:solidFill>
              </a:rPr>
            </a:br>
            <a:r>
              <a:rPr lang="cs-CZ" sz="2400" dirty="0">
                <a:solidFill>
                  <a:schemeClr val="accent4"/>
                </a:solidFill>
              </a:rPr>
              <a:t>										 </a:t>
            </a:r>
            <a:r>
              <a:rPr lang="cs-CZ" sz="2000" dirty="0">
                <a:solidFill>
                  <a:schemeClr val="tx1"/>
                </a:solidFill>
              </a:rPr>
              <a:t>93</a:t>
            </a:r>
            <a:br>
              <a:rPr lang="cs-CZ" sz="2400" dirty="0">
                <a:solidFill>
                  <a:schemeClr val="accent4"/>
                </a:solidFill>
              </a:rPr>
            </a:br>
            <a:r>
              <a:rPr lang="cs-CZ" sz="2400" dirty="0">
                <a:solidFill>
                  <a:schemeClr val="accent4"/>
                </a:solidFill>
              </a:rPr>
              <a:t>		</a:t>
            </a:r>
            <a:r>
              <a:rPr lang="cs-CZ" sz="2000" dirty="0">
                <a:solidFill>
                  <a:schemeClr val="tx1"/>
                </a:solidFill>
              </a:rPr>
              <a:t>           80 					        	                                       83</a:t>
            </a:r>
            <a:br>
              <a:rPr lang="cs-CZ" sz="2000" dirty="0">
                <a:solidFill>
                  <a:schemeClr val="tx1"/>
                </a:solidFill>
              </a:rPr>
            </a:br>
            <a:r>
              <a:rPr lang="cs-CZ" sz="2000" dirty="0">
                <a:solidFill>
                  <a:schemeClr val="tx1"/>
                </a:solidFill>
              </a:rPr>
              <a:t>			 					          67                                                  66 62 74</a:t>
            </a:r>
            <a:br>
              <a:rPr lang="cs-CZ" sz="2000" dirty="0">
                <a:solidFill>
                  <a:schemeClr val="tx1"/>
                </a:solidFill>
              </a:rPr>
            </a:br>
            <a:r>
              <a:rPr lang="cs-CZ" sz="2000" dirty="0">
                <a:solidFill>
                  <a:schemeClr val="tx1"/>
                </a:solidFill>
              </a:rPr>
              <a:t>		  49								      55  	  59	 	</a:t>
            </a:r>
            <a:br>
              <a:rPr lang="cs-CZ" sz="2000" dirty="0">
                <a:solidFill>
                  <a:schemeClr val="tx1"/>
                </a:solidFill>
              </a:rPr>
            </a:br>
            <a:r>
              <a:rPr lang="cs-CZ" sz="2000" dirty="0">
                <a:solidFill>
                  <a:schemeClr val="tx1"/>
                </a:solidFill>
              </a:rPr>
              <a:t>				            37 					    35                          40</a:t>
            </a:r>
            <a:br>
              <a:rPr lang="cs-CZ" sz="2000" dirty="0">
                <a:solidFill>
                  <a:schemeClr val="tx1"/>
                </a:solidFill>
              </a:rPr>
            </a:br>
            <a:r>
              <a:rPr lang="cs-CZ" sz="2000" dirty="0">
                <a:solidFill>
                  <a:schemeClr val="tx1"/>
                </a:solidFill>
              </a:rPr>
              <a:t>				  29	14		            20</a:t>
            </a:r>
            <a:br>
              <a:rPr lang="cs-CZ" sz="2000" dirty="0">
                <a:solidFill>
                  <a:schemeClr val="tx1"/>
                </a:solidFill>
              </a:rPr>
            </a:br>
            <a:r>
              <a:rPr lang="cs-CZ" sz="2000" dirty="0">
                <a:solidFill>
                  <a:schemeClr val="tx1"/>
                </a:solidFill>
              </a:rPr>
              <a:t>															   4</a:t>
            </a:r>
          </a:p>
        </p:txBody>
      </p:sp>
      <p:pic>
        <p:nvPicPr>
          <p:cNvPr id="13" name="Obrázek 12"/>
          <p:cNvPicPr>
            <a:picLocks noChangeAspect="1"/>
          </p:cNvPicPr>
          <p:nvPr/>
        </p:nvPicPr>
        <p:blipFill rotWithShape="1">
          <a:blip r:embed="rId3"/>
          <a:srcRect l="1" r="14673"/>
          <a:stretch/>
        </p:blipFill>
        <p:spPr>
          <a:xfrm>
            <a:off x="272532" y="1944710"/>
            <a:ext cx="464102" cy="3181082"/>
          </a:xfrm>
          <a:prstGeom prst="rect">
            <a:avLst/>
          </a:prstGeom>
        </p:spPr>
      </p:pic>
      <p:pic>
        <p:nvPicPr>
          <p:cNvPr id="14" name="Obrázek 13"/>
          <p:cNvPicPr>
            <a:picLocks noChangeAspect="1"/>
          </p:cNvPicPr>
          <p:nvPr/>
        </p:nvPicPr>
        <p:blipFill rotWithShape="1">
          <a:blip r:embed="rId4"/>
          <a:srcRect b="13616"/>
          <a:stretch/>
        </p:blipFill>
        <p:spPr>
          <a:xfrm>
            <a:off x="504584" y="1803042"/>
            <a:ext cx="6810803" cy="283336"/>
          </a:xfrm>
          <a:prstGeom prst="rect">
            <a:avLst/>
          </a:prstGeom>
        </p:spPr>
      </p:pic>
    </p:spTree>
    <p:extLst>
      <p:ext uri="{BB962C8B-B14F-4D97-AF65-F5344CB8AC3E}">
        <p14:creationId xmlns:p14="http://schemas.microsoft.com/office/powerpoint/2010/main" val="4284145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Zástupný obsah 8">
            <a:extLst>
              <a:ext uri="{FF2B5EF4-FFF2-40B4-BE49-F238E27FC236}">
                <a16:creationId xmlns:a16="http://schemas.microsoft.com/office/drawing/2014/main" id="{9D65F9C2-0958-47B5-BD13-D373ECB647C3}"/>
              </a:ext>
            </a:extLst>
          </p:cNvPr>
          <p:cNvPicPr>
            <a:picLocks noGrp="1" noChangeAspect="1"/>
          </p:cNvPicPr>
          <p:nvPr>
            <p:ph idx="1"/>
          </p:nvPr>
        </p:nvPicPr>
        <p:blipFill>
          <a:blip r:embed="rId2"/>
          <a:stretch>
            <a:fillRect/>
          </a:stretch>
        </p:blipFill>
        <p:spPr>
          <a:xfrm>
            <a:off x="335516" y="2472744"/>
            <a:ext cx="9927070" cy="3213770"/>
          </a:xfrm>
          <a:prstGeom prst="rect">
            <a:avLst/>
          </a:prstGeom>
        </p:spPr>
      </p:pic>
      <p:sp>
        <p:nvSpPr>
          <p:cNvPr id="4" name="Nadpis 1"/>
          <p:cNvSpPr>
            <a:spLocks noGrp="1"/>
          </p:cNvSpPr>
          <p:nvPr>
            <p:ph type="title"/>
          </p:nvPr>
        </p:nvSpPr>
        <p:spPr>
          <a:xfrm>
            <a:off x="0" y="0"/>
            <a:ext cx="10148552" cy="1240567"/>
          </a:xfrm>
        </p:spPr>
        <p:txBody>
          <a:bodyPr>
            <a:normAutofit fontScale="90000"/>
          </a:bodyPr>
          <a:lstStyle/>
          <a:p>
            <a:r>
              <a:rPr lang="cs-CZ" sz="2700" dirty="0">
                <a:solidFill>
                  <a:schemeClr val="accent4"/>
                </a:solidFill>
              </a:rPr>
              <a:t>16. Jak jste spokojeni s … (Každý bod oznámkujte jako ve škole známkami 1-5 dle toho, jak jste s ním spokojeni)    </a:t>
            </a:r>
            <a:br>
              <a:rPr lang="cs-CZ" sz="2400" dirty="0">
                <a:solidFill>
                  <a:schemeClr val="accent4"/>
                </a:solidFill>
              </a:rPr>
            </a:br>
            <a:br>
              <a:rPr lang="cs-CZ" sz="2400" dirty="0">
                <a:solidFill>
                  <a:schemeClr val="accent4"/>
                </a:solidFill>
              </a:rPr>
            </a:br>
            <a:br>
              <a:rPr lang="cs-CZ" sz="2400" dirty="0">
                <a:solidFill>
                  <a:schemeClr val="accent4"/>
                </a:solidFill>
              </a:rPr>
            </a:br>
            <a:br>
              <a:rPr lang="cs-CZ" sz="2400" dirty="0">
                <a:solidFill>
                  <a:schemeClr val="accent4"/>
                </a:solidFill>
              </a:rPr>
            </a:br>
            <a:br>
              <a:rPr lang="cs-CZ" sz="2400" dirty="0">
                <a:solidFill>
                  <a:schemeClr val="accent4"/>
                </a:solidFill>
              </a:rPr>
            </a:br>
            <a:br>
              <a:rPr lang="cs-CZ" sz="2400" dirty="0">
                <a:solidFill>
                  <a:schemeClr val="accent4"/>
                </a:solidFill>
              </a:rPr>
            </a:br>
            <a:r>
              <a:rPr lang="cs-CZ" sz="2400" dirty="0">
                <a:solidFill>
                  <a:schemeClr val="accent4"/>
                </a:solidFill>
              </a:rPr>
              <a:t>							</a:t>
            </a:r>
            <a:r>
              <a:rPr lang="cs-CZ" sz="2000" dirty="0">
                <a:solidFill>
                  <a:schemeClr val="tx1"/>
                </a:solidFill>
              </a:rPr>
              <a:t>  			                 					      137</a:t>
            </a:r>
            <a:br>
              <a:rPr lang="cs-CZ" sz="2000" dirty="0">
                <a:solidFill>
                  <a:schemeClr val="tx1"/>
                </a:solidFill>
              </a:rPr>
            </a:br>
            <a:r>
              <a:rPr lang="cs-CZ" sz="2000" dirty="0">
                <a:solidFill>
                  <a:schemeClr val="tx1"/>
                </a:solidFill>
              </a:rPr>
              <a:t>							    114			           128    </a:t>
            </a:r>
            <a:br>
              <a:rPr lang="cs-CZ" sz="2000" dirty="0">
                <a:solidFill>
                  <a:schemeClr val="tx1"/>
                </a:solidFill>
              </a:rPr>
            </a:br>
            <a:r>
              <a:rPr lang="cs-CZ" sz="2400" dirty="0">
                <a:solidFill>
                  <a:schemeClr val="accent4"/>
                </a:solidFill>
              </a:rPr>
              <a:t>	</a:t>
            </a:r>
            <a:r>
              <a:rPr lang="cs-CZ" sz="2400" dirty="0">
                <a:solidFill>
                  <a:schemeClr val="tx1"/>
                </a:solidFill>
              </a:rPr>
              <a:t>          </a:t>
            </a:r>
            <a:r>
              <a:rPr lang="cs-CZ" sz="2000" dirty="0">
                <a:solidFill>
                  <a:schemeClr val="tx1"/>
                </a:solidFill>
              </a:rPr>
              <a:t>91</a:t>
            </a:r>
            <a:r>
              <a:rPr lang="cs-CZ" sz="2400" dirty="0">
                <a:solidFill>
                  <a:schemeClr val="tx1"/>
                </a:solidFill>
              </a:rPr>
              <a:t> </a:t>
            </a:r>
            <a:r>
              <a:rPr lang="cs-CZ" sz="2000" dirty="0">
                <a:solidFill>
                  <a:schemeClr val="tx1"/>
                </a:solidFill>
              </a:rPr>
              <a:t>					   92					   106					92</a:t>
            </a:r>
            <a:br>
              <a:rPr lang="cs-CZ" sz="2000" dirty="0">
                <a:solidFill>
                  <a:schemeClr val="tx1"/>
                </a:solidFill>
              </a:rPr>
            </a:br>
            <a:r>
              <a:rPr lang="cs-CZ" sz="2400" dirty="0">
                <a:solidFill>
                  <a:schemeClr val="tx1"/>
                </a:solidFill>
              </a:rPr>
              <a:t>		</a:t>
            </a:r>
            <a:r>
              <a:rPr lang="cs-CZ" sz="2000" dirty="0">
                <a:solidFill>
                  <a:schemeClr val="tx1"/>
                </a:solidFill>
              </a:rPr>
              <a:t>                 79 </a:t>
            </a:r>
            <a:br>
              <a:rPr lang="cs-CZ" sz="2000" dirty="0">
                <a:solidFill>
                  <a:schemeClr val="tx1"/>
                </a:solidFill>
              </a:rPr>
            </a:br>
            <a:r>
              <a:rPr lang="cs-CZ" sz="2000" dirty="0">
                <a:solidFill>
                  <a:schemeClr val="tx1"/>
                </a:solidFill>
              </a:rPr>
              <a:t>		 58	    55 						 54												     					                                            	       41	    40			    43       34</a:t>
            </a:r>
            <a:br>
              <a:rPr lang="cs-CZ" sz="2000" dirty="0">
                <a:solidFill>
                  <a:schemeClr val="tx1"/>
                </a:solidFill>
              </a:rPr>
            </a:br>
            <a:r>
              <a:rPr lang="cs-CZ" sz="2000" dirty="0">
                <a:solidFill>
                  <a:schemeClr val="tx1"/>
                </a:solidFill>
              </a:rPr>
              <a:t>	    26	       20                  33        24</a:t>
            </a:r>
            <a:br>
              <a:rPr lang="cs-CZ" sz="2000" dirty="0">
                <a:solidFill>
                  <a:schemeClr val="tx1"/>
                </a:solidFill>
              </a:rPr>
            </a:br>
            <a:r>
              <a:rPr lang="cs-CZ" sz="2000" dirty="0">
                <a:solidFill>
                  <a:schemeClr val="tx1"/>
                </a:solidFill>
              </a:rPr>
              <a:t>									    12				     9  5				        15 8</a:t>
            </a:r>
            <a:br>
              <a:rPr lang="cs-CZ" sz="2400" dirty="0">
                <a:solidFill>
                  <a:schemeClr val="tx1"/>
                </a:solidFill>
              </a:rPr>
            </a:br>
            <a:r>
              <a:rPr lang="cs-CZ" sz="2400" dirty="0">
                <a:solidFill>
                  <a:schemeClr val="tx1"/>
                </a:solidFill>
              </a:rPr>
              <a:t>		                                         											  		</a:t>
            </a:r>
            <a:br>
              <a:rPr lang="cs-CZ" sz="2400" dirty="0">
                <a:solidFill>
                  <a:schemeClr val="tx1"/>
                </a:solidFill>
              </a:rPr>
            </a:br>
            <a:r>
              <a:rPr lang="cs-CZ" sz="2400" dirty="0">
                <a:solidFill>
                  <a:schemeClr val="tx1"/>
                </a:solidFill>
              </a:rPr>
              <a:t>										</a:t>
            </a:r>
          </a:p>
        </p:txBody>
      </p:sp>
      <p:pic>
        <p:nvPicPr>
          <p:cNvPr id="6" name="Obrázek 5"/>
          <p:cNvPicPr>
            <a:picLocks noChangeAspect="1"/>
          </p:cNvPicPr>
          <p:nvPr/>
        </p:nvPicPr>
        <p:blipFill rotWithShape="1">
          <a:blip r:embed="rId3"/>
          <a:srcRect b="13616"/>
          <a:stretch/>
        </p:blipFill>
        <p:spPr>
          <a:xfrm>
            <a:off x="353272" y="1906073"/>
            <a:ext cx="6810803" cy="283336"/>
          </a:xfrm>
          <a:prstGeom prst="rect">
            <a:avLst/>
          </a:prstGeom>
        </p:spPr>
      </p:pic>
      <p:pic>
        <p:nvPicPr>
          <p:cNvPr id="7" name="Obrázek 6"/>
          <p:cNvPicPr>
            <a:picLocks noChangeAspect="1"/>
          </p:cNvPicPr>
          <p:nvPr/>
        </p:nvPicPr>
        <p:blipFill rotWithShape="1">
          <a:blip r:embed="rId4"/>
          <a:srcRect l="1" r="14673"/>
          <a:stretch/>
        </p:blipFill>
        <p:spPr>
          <a:xfrm>
            <a:off x="144892" y="2189409"/>
            <a:ext cx="416761" cy="2856593"/>
          </a:xfrm>
          <a:prstGeom prst="rect">
            <a:avLst/>
          </a:prstGeom>
        </p:spPr>
      </p:pic>
    </p:spTree>
    <p:extLst>
      <p:ext uri="{BB962C8B-B14F-4D97-AF65-F5344CB8AC3E}">
        <p14:creationId xmlns:p14="http://schemas.microsoft.com/office/powerpoint/2010/main" val="4113980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8596668" cy="1013138"/>
          </a:xfrm>
        </p:spPr>
        <p:txBody>
          <a:bodyPr>
            <a:normAutofit/>
          </a:bodyPr>
          <a:lstStyle/>
          <a:p>
            <a:r>
              <a:rPr lang="cs-CZ" sz="2800" dirty="0">
                <a:solidFill>
                  <a:schemeClr val="accent4"/>
                </a:solidFill>
              </a:rPr>
              <a:t>17. Pokud Vám nevyhovuje kvalita místních komunikací, napište kde (která ulice):</a:t>
            </a:r>
          </a:p>
        </p:txBody>
      </p:sp>
      <p:sp>
        <p:nvSpPr>
          <p:cNvPr id="3" name="Zástupný symbol pro obsah 2"/>
          <p:cNvSpPr>
            <a:spLocks noGrp="1"/>
          </p:cNvSpPr>
          <p:nvPr>
            <p:ph idx="1"/>
          </p:nvPr>
        </p:nvSpPr>
        <p:spPr>
          <a:xfrm>
            <a:off x="110664" y="1013138"/>
            <a:ext cx="11927456" cy="5709634"/>
          </a:xfrm>
        </p:spPr>
        <p:txBody>
          <a:bodyPr>
            <a:normAutofit/>
          </a:bodyPr>
          <a:lstStyle/>
          <a:p>
            <a:r>
              <a:rPr lang="cs-CZ" dirty="0">
                <a:solidFill>
                  <a:schemeClr val="tx1"/>
                </a:solidFill>
              </a:rPr>
              <a:t>Všechny ulice, celý Skřipov (43),</a:t>
            </a:r>
          </a:p>
          <a:p>
            <a:r>
              <a:rPr lang="cs-CZ" dirty="0">
                <a:solidFill>
                  <a:schemeClr val="tx1"/>
                </a:solidFill>
              </a:rPr>
              <a:t>silnice 463 od ZŠ ke křižovatce (10),</a:t>
            </a:r>
          </a:p>
          <a:p>
            <a:r>
              <a:rPr lang="cs-CZ" dirty="0">
                <a:solidFill>
                  <a:schemeClr val="tx1"/>
                </a:solidFill>
              </a:rPr>
              <a:t>od hlavní cesty kolem obchodu ke hřišti (10),</a:t>
            </a:r>
          </a:p>
          <a:p>
            <a:r>
              <a:rPr lang="cs-CZ" dirty="0">
                <a:solidFill>
                  <a:schemeClr val="tx1"/>
                </a:solidFill>
              </a:rPr>
              <a:t>hrabství - výhon, od domu č. p. 36 k č. p. 52, č.p. 66 a 67. (7),</a:t>
            </a:r>
          </a:p>
          <a:p>
            <a:r>
              <a:rPr lang="cs-CZ" dirty="0">
                <a:solidFill>
                  <a:schemeClr val="tx1"/>
                </a:solidFill>
              </a:rPr>
              <a:t>jak máme specifikovat ulice, když nemají jmena? možná i tato aktivita by ze strany obce byla rozumná (2),</a:t>
            </a:r>
          </a:p>
          <a:p>
            <a:r>
              <a:rPr lang="cs-CZ" dirty="0">
                <a:solidFill>
                  <a:schemeClr val="tx1"/>
                </a:solidFill>
              </a:rPr>
              <a:t>v Hrabství od hlavní silnice k </a:t>
            </a:r>
            <a:r>
              <a:rPr lang="cs-CZ" dirty="0" err="1">
                <a:solidFill>
                  <a:schemeClr val="tx1"/>
                </a:solidFill>
              </a:rPr>
              <a:t>Duči</a:t>
            </a:r>
            <a:r>
              <a:rPr lang="cs-CZ" dirty="0">
                <a:solidFill>
                  <a:schemeClr val="tx1"/>
                </a:solidFill>
              </a:rPr>
              <a:t> (3),</a:t>
            </a:r>
          </a:p>
          <a:p>
            <a:r>
              <a:rPr lang="cs-CZ" dirty="0">
                <a:solidFill>
                  <a:schemeClr val="tx1"/>
                </a:solidFill>
              </a:rPr>
              <a:t>střed Skřipova + cesta Hrabství – Výškovice (3),</a:t>
            </a:r>
          </a:p>
          <a:p>
            <a:r>
              <a:rPr lang="cs-CZ" dirty="0">
                <a:solidFill>
                  <a:schemeClr val="tx1"/>
                </a:solidFill>
              </a:rPr>
              <a:t>to je vcelku legrační otázka, nemyslíte? Kromě cesty do školy a cesty od kostela směrem na Hrabství, všude by se hodila úprava,</a:t>
            </a:r>
          </a:p>
          <a:p>
            <a:r>
              <a:rPr lang="cs-CZ" dirty="0">
                <a:solidFill>
                  <a:schemeClr val="tx1"/>
                </a:solidFill>
              </a:rPr>
              <a:t>chybí chodníky k hřišti, před školou, k obchodu (3),</a:t>
            </a:r>
          </a:p>
          <a:p>
            <a:r>
              <a:rPr lang="cs-CZ" dirty="0">
                <a:solidFill>
                  <a:schemeClr val="tx1"/>
                </a:solidFill>
              </a:rPr>
              <a:t>hlavní tah na Jakubčovice, v místě bydliště č.p. 200(2),</a:t>
            </a:r>
          </a:p>
          <a:p>
            <a:r>
              <a:rPr lang="cs-CZ" dirty="0">
                <a:solidFill>
                  <a:schemeClr val="tx1"/>
                </a:solidFill>
              </a:rPr>
              <a:t>přes obec Skřipov (hlavní tah), od firmy Best směrem k Vyškovicím (po okres Opava) (2),</a:t>
            </a:r>
          </a:p>
          <a:p>
            <a:r>
              <a:rPr lang="cs-CZ" dirty="0">
                <a:solidFill>
                  <a:schemeClr val="tx1"/>
                </a:solidFill>
              </a:rPr>
              <a:t>hřiště - lesní správa,</a:t>
            </a:r>
          </a:p>
          <a:p>
            <a:r>
              <a:rPr lang="cs-CZ" dirty="0">
                <a:solidFill>
                  <a:schemeClr val="tx1"/>
                </a:solidFill>
              </a:rPr>
              <a:t>tam, kde je lepený, opravovaný asfalt.</a:t>
            </a:r>
          </a:p>
        </p:txBody>
      </p:sp>
    </p:spTree>
    <p:extLst>
      <p:ext uri="{BB962C8B-B14F-4D97-AF65-F5344CB8AC3E}">
        <p14:creationId xmlns:p14="http://schemas.microsoft.com/office/powerpoint/2010/main" val="3032564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 y="0"/>
            <a:ext cx="9490229" cy="742682"/>
          </a:xfrm>
        </p:spPr>
        <p:txBody>
          <a:bodyPr>
            <a:normAutofit/>
          </a:bodyPr>
          <a:lstStyle/>
          <a:p>
            <a:r>
              <a:rPr lang="cs-CZ" dirty="0">
                <a:solidFill>
                  <a:schemeClr val="accent4"/>
                </a:solidFill>
              </a:rPr>
              <a:t>17. Kvalita místních komunikací</a:t>
            </a:r>
          </a:p>
        </p:txBody>
      </p:sp>
      <p:sp>
        <p:nvSpPr>
          <p:cNvPr id="3" name="Zástupný symbol pro obsah 2"/>
          <p:cNvSpPr>
            <a:spLocks noGrp="1"/>
          </p:cNvSpPr>
          <p:nvPr>
            <p:ph idx="1"/>
          </p:nvPr>
        </p:nvSpPr>
        <p:spPr>
          <a:xfrm>
            <a:off x="150920" y="556249"/>
            <a:ext cx="11851690" cy="6164145"/>
          </a:xfrm>
        </p:spPr>
        <p:txBody>
          <a:bodyPr>
            <a:noAutofit/>
          </a:bodyPr>
          <a:lstStyle/>
          <a:p>
            <a:r>
              <a:rPr lang="cs-CZ" sz="1700" dirty="0">
                <a:solidFill>
                  <a:schemeClr val="tx1"/>
                </a:solidFill>
              </a:rPr>
              <a:t>přejezd místní komunikace od hřiště k firmě hon, propadlá vozovka a MK kolem Meleckých je snad poslední bez asfaltového povrchu,</a:t>
            </a:r>
          </a:p>
          <a:p>
            <a:r>
              <a:rPr lang="cs-CZ" sz="1700" dirty="0">
                <a:solidFill>
                  <a:schemeClr val="tx1"/>
                </a:solidFill>
              </a:rPr>
              <a:t>ulice od Bohdalů k Ulmanům ml.,</a:t>
            </a:r>
          </a:p>
          <a:p>
            <a:r>
              <a:rPr lang="cs-CZ" sz="1700" dirty="0">
                <a:solidFill>
                  <a:schemeClr val="tx1"/>
                </a:solidFill>
              </a:rPr>
              <a:t>ulice č. 19, od č. 21, od č. 15, </a:t>
            </a:r>
          </a:p>
          <a:p>
            <a:r>
              <a:rPr lang="cs-CZ" sz="1700" dirty="0">
                <a:solidFill>
                  <a:schemeClr val="tx1"/>
                </a:solidFill>
              </a:rPr>
              <a:t>ulice Kříže směr č. 49 a č. 20, ulice z dolního konce směr k severu; </a:t>
            </a:r>
          </a:p>
          <a:p>
            <a:r>
              <a:rPr lang="cs-CZ" sz="1700" dirty="0">
                <a:solidFill>
                  <a:schemeClr val="tx1"/>
                </a:solidFill>
              </a:rPr>
              <a:t>kopeček u </a:t>
            </a:r>
            <a:r>
              <a:rPr lang="cs-CZ" sz="1700" dirty="0" err="1">
                <a:solidFill>
                  <a:schemeClr val="tx1"/>
                </a:solidFill>
              </a:rPr>
              <a:t>zast</a:t>
            </a:r>
            <a:r>
              <a:rPr lang="cs-CZ" sz="1700" dirty="0">
                <a:solidFill>
                  <a:schemeClr val="tx1"/>
                </a:solidFill>
              </a:rPr>
              <a:t>. Opava; </a:t>
            </a:r>
          </a:p>
          <a:p>
            <a:r>
              <a:rPr lang="cs-CZ" sz="1700" dirty="0">
                <a:solidFill>
                  <a:schemeClr val="tx1"/>
                </a:solidFill>
              </a:rPr>
              <a:t>ulice mezi cestami na Požahu a Bílovec (Kolovrat, Dušek); </a:t>
            </a:r>
          </a:p>
          <a:p>
            <a:r>
              <a:rPr lang="cs-CZ" sz="1700" dirty="0">
                <a:solidFill>
                  <a:schemeClr val="tx1"/>
                </a:solidFill>
              </a:rPr>
              <a:t>směr Jakubčovice, Bílovec- Opava (státní) (2),</a:t>
            </a:r>
          </a:p>
          <a:p>
            <a:r>
              <a:rPr lang="cs-CZ" sz="1700" dirty="0">
                <a:solidFill>
                  <a:schemeClr val="tx1"/>
                </a:solidFill>
              </a:rPr>
              <a:t>od </a:t>
            </a:r>
            <a:r>
              <a:rPr lang="cs-CZ" sz="1700" dirty="0" err="1">
                <a:solidFill>
                  <a:schemeClr val="tx1"/>
                </a:solidFill>
              </a:rPr>
              <a:t>Meleckého</a:t>
            </a:r>
            <a:r>
              <a:rPr lang="cs-CZ" sz="1700" dirty="0">
                <a:solidFill>
                  <a:schemeClr val="tx1"/>
                </a:solidFill>
              </a:rPr>
              <a:t> k obchodu; Spojnice </a:t>
            </a:r>
            <a:r>
              <a:rPr lang="cs-CZ" sz="1700" dirty="0" err="1">
                <a:solidFill>
                  <a:schemeClr val="tx1"/>
                </a:solidFill>
              </a:rPr>
              <a:t>záhumenní</a:t>
            </a:r>
            <a:r>
              <a:rPr lang="cs-CZ" sz="1700" dirty="0">
                <a:solidFill>
                  <a:schemeClr val="tx1"/>
                </a:solidFill>
              </a:rPr>
              <a:t> za Vargou J., </a:t>
            </a:r>
            <a:r>
              <a:rPr lang="cs-CZ" sz="1700" dirty="0" err="1">
                <a:solidFill>
                  <a:schemeClr val="tx1"/>
                </a:solidFill>
              </a:rPr>
              <a:t>Melecký</a:t>
            </a:r>
            <a:r>
              <a:rPr lang="cs-CZ" sz="1700" dirty="0">
                <a:solidFill>
                  <a:schemeClr val="tx1"/>
                </a:solidFill>
              </a:rPr>
              <a:t> Jan, k  továrně. HON - OTŘESNÁ, v podstatě neexistuje, </a:t>
            </a:r>
          </a:p>
          <a:p>
            <a:r>
              <a:rPr lang="cs-CZ" sz="1700" dirty="0">
                <a:solidFill>
                  <a:schemeClr val="tx1"/>
                </a:solidFill>
              </a:rPr>
              <a:t>oprava ulice od p. </a:t>
            </a:r>
            <a:r>
              <a:rPr lang="cs-CZ" sz="1700" dirty="0" err="1">
                <a:solidFill>
                  <a:schemeClr val="tx1"/>
                </a:solidFill>
              </a:rPr>
              <a:t>Štalmacha</a:t>
            </a:r>
            <a:r>
              <a:rPr lang="cs-CZ" sz="1700" dirty="0">
                <a:solidFill>
                  <a:schemeClr val="tx1"/>
                </a:solidFill>
              </a:rPr>
              <a:t> vč. dopravní značky Omezení rychlosti! a zákazu vjezdu nákl. automobilů, </a:t>
            </a:r>
          </a:p>
          <a:p>
            <a:r>
              <a:rPr lang="cs-CZ" sz="1700" dirty="0">
                <a:solidFill>
                  <a:schemeClr val="tx1"/>
                </a:solidFill>
              </a:rPr>
              <a:t>ulice kolem Drahomíry </a:t>
            </a:r>
            <a:r>
              <a:rPr lang="cs-CZ" sz="1700" dirty="0" err="1">
                <a:solidFill>
                  <a:schemeClr val="tx1"/>
                </a:solidFill>
              </a:rPr>
              <a:t>Štalcerové</a:t>
            </a:r>
            <a:r>
              <a:rPr lang="cs-CZ" sz="1700" dirty="0">
                <a:solidFill>
                  <a:schemeClr val="tx1"/>
                </a:solidFill>
              </a:rPr>
              <a:t> (2),</a:t>
            </a:r>
          </a:p>
          <a:p>
            <a:r>
              <a:rPr lang="cs-CZ" sz="1700" dirty="0">
                <a:solidFill>
                  <a:schemeClr val="tx1"/>
                </a:solidFill>
              </a:rPr>
              <a:t>vedlejší cesta od hasičárny,</a:t>
            </a:r>
          </a:p>
          <a:p>
            <a:r>
              <a:rPr lang="cs-CZ" sz="1700" dirty="0">
                <a:solidFill>
                  <a:schemeClr val="tx1"/>
                </a:solidFill>
              </a:rPr>
              <a:t>neznám názvy ulic, bydlím zde krátce, ale většina cest je hrozná,</a:t>
            </a:r>
          </a:p>
          <a:p>
            <a:r>
              <a:rPr lang="cs-CZ" sz="1700" dirty="0">
                <a:solidFill>
                  <a:schemeClr val="tx1"/>
                </a:solidFill>
              </a:rPr>
              <a:t>vadí mi zákaz průjezdu </a:t>
            </a:r>
            <a:r>
              <a:rPr lang="cs-CZ" sz="1700" dirty="0" err="1">
                <a:solidFill>
                  <a:schemeClr val="tx1"/>
                </a:solidFill>
              </a:rPr>
              <a:t>Stanovskou</a:t>
            </a:r>
            <a:r>
              <a:rPr lang="cs-CZ" sz="1700" dirty="0">
                <a:solidFill>
                  <a:schemeClr val="tx1"/>
                </a:solidFill>
              </a:rPr>
              <a:t> uličkou. Co jednosměrka?, </a:t>
            </a:r>
          </a:p>
          <a:p>
            <a:r>
              <a:rPr lang="cs-CZ" sz="1700" dirty="0">
                <a:solidFill>
                  <a:schemeClr val="tx1"/>
                </a:solidFill>
              </a:rPr>
              <a:t>na začátku obce od Bílovce, retardér, aby těžké kamiony musely zpomalit,</a:t>
            </a:r>
          </a:p>
          <a:p>
            <a:r>
              <a:rPr lang="cs-CZ" sz="1700" dirty="0">
                <a:solidFill>
                  <a:schemeClr val="tx1"/>
                </a:solidFill>
              </a:rPr>
              <a:t>na každé ulici najdete nedostatky a nezájem OÚ.</a:t>
            </a:r>
          </a:p>
        </p:txBody>
      </p:sp>
    </p:spTree>
    <p:extLst>
      <p:ext uri="{BB962C8B-B14F-4D97-AF65-F5344CB8AC3E}">
        <p14:creationId xmlns:p14="http://schemas.microsoft.com/office/powerpoint/2010/main" val="2294743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079606" cy="1064653"/>
          </a:xfrm>
        </p:spPr>
        <p:txBody>
          <a:bodyPr>
            <a:normAutofit fontScale="90000"/>
          </a:bodyPr>
          <a:lstStyle/>
          <a:p>
            <a:r>
              <a:rPr lang="cs-CZ" sz="3200" dirty="0">
                <a:solidFill>
                  <a:schemeClr val="accent4"/>
                </a:solidFill>
              </a:rPr>
              <a:t>18. Chybí v obci dopravní zrcadla? Pokud ano, napište kde:</a:t>
            </a:r>
          </a:p>
        </p:txBody>
      </p:sp>
      <p:sp>
        <p:nvSpPr>
          <p:cNvPr id="3" name="Zástupný symbol pro obsah 2"/>
          <p:cNvSpPr>
            <a:spLocks noGrp="1"/>
          </p:cNvSpPr>
          <p:nvPr>
            <p:ph idx="1"/>
          </p:nvPr>
        </p:nvSpPr>
        <p:spPr>
          <a:xfrm>
            <a:off x="179033" y="962038"/>
            <a:ext cx="11833933" cy="5673144"/>
          </a:xfrm>
        </p:spPr>
        <p:txBody>
          <a:bodyPr>
            <a:normAutofit/>
          </a:bodyPr>
          <a:lstStyle/>
          <a:p>
            <a:r>
              <a:rPr lang="cs-CZ" dirty="0">
                <a:solidFill>
                  <a:schemeClr val="tx1"/>
                </a:solidFill>
              </a:rPr>
              <a:t>Křižovatka u kolotoče Hrabství (37),</a:t>
            </a:r>
          </a:p>
          <a:p>
            <a:r>
              <a:rPr lang="cs-CZ" dirty="0">
                <a:solidFill>
                  <a:schemeClr val="tx1"/>
                </a:solidFill>
              </a:rPr>
              <a:t>nechybí (20),</a:t>
            </a:r>
          </a:p>
          <a:p>
            <a:r>
              <a:rPr lang="cs-CZ" dirty="0">
                <a:solidFill>
                  <a:schemeClr val="tx1"/>
                </a:solidFill>
              </a:rPr>
              <a:t>naproti hasičské zbrojnice (12),</a:t>
            </a:r>
          </a:p>
          <a:p>
            <a:r>
              <a:rPr lang="cs-CZ" dirty="0">
                <a:solidFill>
                  <a:schemeClr val="tx1"/>
                </a:solidFill>
              </a:rPr>
              <a:t>odbočka k mateřské škole (11),</a:t>
            </a:r>
          </a:p>
          <a:p>
            <a:r>
              <a:rPr lang="cs-CZ" dirty="0">
                <a:solidFill>
                  <a:schemeClr val="tx1"/>
                </a:solidFill>
              </a:rPr>
              <a:t>u obecního úřadu (10),</a:t>
            </a:r>
          </a:p>
          <a:p>
            <a:r>
              <a:rPr lang="cs-CZ" dirty="0">
                <a:solidFill>
                  <a:schemeClr val="tx1"/>
                </a:solidFill>
              </a:rPr>
              <a:t>hlavní křižovatky stávající zrcadlo je nevyhovující, malé + zamrzlé v zimě (8),</a:t>
            </a:r>
          </a:p>
          <a:p>
            <a:r>
              <a:rPr lang="cs-CZ" dirty="0">
                <a:solidFill>
                  <a:schemeClr val="tx1"/>
                </a:solidFill>
              </a:rPr>
              <a:t>při vjezdu na hlavní silnici u </a:t>
            </a:r>
            <a:r>
              <a:rPr lang="cs-CZ" dirty="0" err="1">
                <a:solidFill>
                  <a:schemeClr val="tx1"/>
                </a:solidFill>
              </a:rPr>
              <a:t>Poltiera</a:t>
            </a:r>
            <a:r>
              <a:rPr lang="cs-CZ" dirty="0">
                <a:solidFill>
                  <a:schemeClr val="tx1"/>
                </a:solidFill>
              </a:rPr>
              <a:t> (6),</a:t>
            </a:r>
          </a:p>
          <a:p>
            <a:r>
              <a:rPr lang="cs-CZ" dirty="0">
                <a:solidFill>
                  <a:schemeClr val="tx1"/>
                </a:solidFill>
              </a:rPr>
              <a:t>při příjezdu od Jakubčovic není vidět vozidla přijíždějící od Bílovce, špatně natočené zrcadlo (6),</a:t>
            </a:r>
          </a:p>
          <a:p>
            <a:r>
              <a:rPr lang="cs-CZ" dirty="0">
                <a:solidFill>
                  <a:schemeClr val="tx1"/>
                </a:solidFill>
              </a:rPr>
              <a:t>v zatáčce u </a:t>
            </a:r>
            <a:r>
              <a:rPr lang="cs-CZ" dirty="0" err="1">
                <a:solidFill>
                  <a:schemeClr val="tx1"/>
                </a:solidFill>
              </a:rPr>
              <a:t>Balnara</a:t>
            </a:r>
            <a:r>
              <a:rPr lang="cs-CZ" dirty="0">
                <a:solidFill>
                  <a:schemeClr val="tx1"/>
                </a:solidFill>
              </a:rPr>
              <a:t> (5),</a:t>
            </a:r>
          </a:p>
          <a:p>
            <a:r>
              <a:rPr lang="cs-CZ" dirty="0">
                <a:solidFill>
                  <a:schemeClr val="tx1"/>
                </a:solidFill>
              </a:rPr>
              <a:t>u vývěsky na hřišti, ulice u Cihlářové, Mazur Jiří (2),</a:t>
            </a:r>
          </a:p>
          <a:p>
            <a:r>
              <a:rPr lang="cs-CZ" dirty="0">
                <a:solidFill>
                  <a:schemeClr val="tx1"/>
                </a:solidFill>
              </a:rPr>
              <a:t>hrabství křižovatka pod bytovkou (2),</a:t>
            </a:r>
          </a:p>
          <a:p>
            <a:pPr marL="0" indent="0" algn="just">
              <a:buNone/>
            </a:pPr>
            <a:endParaRPr lang="cs-CZ" dirty="0">
              <a:solidFill>
                <a:schemeClr val="tx1"/>
              </a:solidFill>
            </a:endParaRPr>
          </a:p>
          <a:p>
            <a:pPr marL="0" indent="0" algn="just">
              <a:buNone/>
            </a:pPr>
            <a:r>
              <a:rPr lang="cs-CZ" dirty="0">
                <a:solidFill>
                  <a:schemeClr val="tx1"/>
                </a:solidFill>
              </a:rPr>
              <a:t>Další: při výjezdu od staré tělocvičny na silnici od Požahy; sloup naproti RD Mackovi; parkování aut a autobusů podél cest, divím se, že se tady ještě nestala nějaká nehoda; na křižovatce u Potravin (s kamerovým systémem).</a:t>
            </a:r>
          </a:p>
          <a:p>
            <a:endParaRPr lang="cs-CZ" dirty="0">
              <a:solidFill>
                <a:schemeClr val="tx1"/>
              </a:solidFill>
            </a:endParaRPr>
          </a:p>
        </p:txBody>
      </p:sp>
    </p:spTree>
    <p:extLst>
      <p:ext uri="{BB962C8B-B14F-4D97-AF65-F5344CB8AC3E}">
        <p14:creationId xmlns:p14="http://schemas.microsoft.com/office/powerpoint/2010/main" val="1745424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651522" cy="1476777"/>
          </a:xfrm>
        </p:spPr>
        <p:txBody>
          <a:bodyPr>
            <a:normAutofit/>
          </a:bodyPr>
          <a:lstStyle/>
          <a:p>
            <a:r>
              <a:rPr lang="cs-CZ" sz="2800" dirty="0">
                <a:solidFill>
                  <a:schemeClr val="accent4"/>
                </a:solidFill>
              </a:rPr>
              <a:t>19. Pokud máte výhrady k dopravní situaci v obci, napište je (co a kde upravit, kde omezit rychlost, jaké zlepšení?):</a:t>
            </a:r>
          </a:p>
        </p:txBody>
      </p:sp>
      <p:sp>
        <p:nvSpPr>
          <p:cNvPr id="3" name="Zástupný symbol pro obsah 2"/>
          <p:cNvSpPr>
            <a:spLocks noGrp="1"/>
          </p:cNvSpPr>
          <p:nvPr>
            <p:ph idx="1"/>
          </p:nvPr>
        </p:nvSpPr>
        <p:spPr>
          <a:xfrm>
            <a:off x="231820" y="1210614"/>
            <a:ext cx="11753034" cy="5422005"/>
          </a:xfrm>
        </p:spPr>
        <p:txBody>
          <a:bodyPr>
            <a:noAutofit/>
          </a:bodyPr>
          <a:lstStyle/>
          <a:p>
            <a:r>
              <a:rPr lang="cs-CZ" sz="1700" dirty="0"/>
              <a:t>Omezit nebo zákaz průjezdu kamionové dopravy přes obec (36)</a:t>
            </a:r>
          </a:p>
          <a:p>
            <a:r>
              <a:rPr lang="cs-CZ" sz="1700" dirty="0"/>
              <a:t>Omezení rychlosti v obci, u školy, hřiště (21)</a:t>
            </a:r>
          </a:p>
          <a:p>
            <a:r>
              <a:rPr lang="cs-CZ" sz="1700" dirty="0"/>
              <a:t>Retardéry při vjezdu do obce, před školou (9)</a:t>
            </a:r>
          </a:p>
          <a:p>
            <a:r>
              <a:rPr lang="cs-CZ" sz="1700" dirty="0"/>
              <a:t>Přechody pro chodce u školy, fary, </a:t>
            </a:r>
            <a:r>
              <a:rPr lang="cs-CZ" sz="1700" dirty="0" err="1"/>
              <a:t>autobus.zastávek</a:t>
            </a:r>
            <a:r>
              <a:rPr lang="cs-CZ" sz="1700" dirty="0"/>
              <a:t> (18)</a:t>
            </a:r>
          </a:p>
          <a:p>
            <a:r>
              <a:rPr lang="cs-CZ" sz="1700" dirty="0"/>
              <a:t>Žádné (5)</a:t>
            </a:r>
          </a:p>
          <a:p>
            <a:r>
              <a:rPr lang="cs-CZ" sz="1700" dirty="0"/>
              <a:t>Upravit křižovatku ve Skřipově (5)</a:t>
            </a:r>
          </a:p>
          <a:p>
            <a:r>
              <a:rPr lang="cs-CZ" sz="1700" dirty="0"/>
              <a:t>Nadměrná zátěž veřejné komunikace tahači (</a:t>
            </a:r>
            <a:r>
              <a:rPr lang="cs-CZ" sz="1700" dirty="0" err="1"/>
              <a:t>Petrokamen</a:t>
            </a:r>
            <a:r>
              <a:rPr lang="cs-CZ" sz="1700" dirty="0"/>
              <a:t> s. r. o.) (4)</a:t>
            </a:r>
          </a:p>
          <a:p>
            <a:r>
              <a:rPr lang="cs-CZ" sz="1700" dirty="0"/>
              <a:t>Zákaz stání na ulici od hasičské zbrojnice Skřipov – Stodolní (4)</a:t>
            </a:r>
          </a:p>
          <a:p>
            <a:r>
              <a:rPr lang="cs-CZ" sz="1700" dirty="0"/>
              <a:t>Zákaz stání na ulici od hasičské zbrojnice Skřipov – Stodolní (3)</a:t>
            </a:r>
          </a:p>
          <a:p>
            <a:r>
              <a:rPr lang="cs-CZ" sz="1700" dirty="0"/>
              <a:t>Parkování před školou, autobusovou zastávkou (3)</a:t>
            </a:r>
          </a:p>
          <a:p>
            <a:r>
              <a:rPr lang="cs-CZ" sz="1700" dirty="0"/>
              <a:t>Realizovat obchvat (2)</a:t>
            </a:r>
          </a:p>
          <a:p>
            <a:r>
              <a:rPr lang="cs-CZ" sz="1700" dirty="0"/>
              <a:t>propadlý kanál v zatáčce u </a:t>
            </a:r>
            <a:r>
              <a:rPr lang="cs-CZ" sz="1700" dirty="0" err="1"/>
              <a:t>Balnarů</a:t>
            </a:r>
            <a:r>
              <a:rPr lang="cs-CZ" sz="1700" dirty="0"/>
              <a:t> (2)</a:t>
            </a:r>
          </a:p>
          <a:p>
            <a:r>
              <a:rPr lang="cs-CZ" sz="1700" dirty="0"/>
              <a:t>Zřídit zákaz stání na ulici kolem pošty a ve spolupráci s policií důsledně kontrolovat dodržování tohoto zákazu. Drtivá většina obyvatel má dostatečně velké pozemky k parkování svých vozidel, nehledě na parkovací místa u obchodu, pošty a obecního úřadu. </a:t>
            </a:r>
          </a:p>
        </p:txBody>
      </p:sp>
    </p:spTree>
    <p:extLst>
      <p:ext uri="{BB962C8B-B14F-4D97-AF65-F5344CB8AC3E}">
        <p14:creationId xmlns:p14="http://schemas.microsoft.com/office/powerpoint/2010/main" val="528569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870464" cy="1094704"/>
          </a:xfrm>
        </p:spPr>
        <p:txBody>
          <a:bodyPr>
            <a:normAutofit/>
          </a:bodyPr>
          <a:lstStyle/>
          <a:p>
            <a:r>
              <a:rPr lang="cs-CZ" sz="2800" dirty="0">
                <a:solidFill>
                  <a:schemeClr val="accent4"/>
                </a:solidFill>
              </a:rPr>
              <a:t>19. Pokud máte výhrady k dopravní situaci v obci, napište je (co a kde upravit, kde omezit rychlost, jaké zlepšení?):</a:t>
            </a:r>
            <a:r>
              <a:rPr lang="cs-CZ" sz="2800" dirty="0"/>
              <a:t> </a:t>
            </a:r>
          </a:p>
        </p:txBody>
      </p:sp>
      <p:sp>
        <p:nvSpPr>
          <p:cNvPr id="3" name="Zástupný symbol pro obsah 2"/>
          <p:cNvSpPr>
            <a:spLocks noGrp="1"/>
          </p:cNvSpPr>
          <p:nvPr>
            <p:ph idx="1"/>
          </p:nvPr>
        </p:nvSpPr>
        <p:spPr>
          <a:xfrm>
            <a:off x="283334" y="1262130"/>
            <a:ext cx="11754786" cy="5595869"/>
          </a:xfrm>
        </p:spPr>
        <p:txBody>
          <a:bodyPr>
            <a:normAutofit lnSpcReduction="10000"/>
          </a:bodyPr>
          <a:lstStyle/>
          <a:p>
            <a:r>
              <a:rPr lang="cs-CZ" dirty="0">
                <a:solidFill>
                  <a:schemeClr val="tx1"/>
                </a:solidFill>
              </a:rPr>
              <a:t>Častější měření rychlostí PČR, zejména kvůli nákl. soupravám (2),</a:t>
            </a:r>
          </a:p>
          <a:p>
            <a:r>
              <a:rPr lang="cs-CZ" dirty="0">
                <a:solidFill>
                  <a:schemeClr val="tx1"/>
                </a:solidFill>
              </a:rPr>
              <a:t>nedostatečné označení </a:t>
            </a:r>
            <a:r>
              <a:rPr lang="cs-CZ" dirty="0" err="1">
                <a:solidFill>
                  <a:schemeClr val="tx1"/>
                </a:solidFill>
              </a:rPr>
              <a:t>dopr</a:t>
            </a:r>
            <a:r>
              <a:rPr lang="cs-CZ" dirty="0">
                <a:solidFill>
                  <a:schemeClr val="tx1"/>
                </a:solidFill>
              </a:rPr>
              <a:t>. značením - celá obec (2),</a:t>
            </a:r>
          </a:p>
          <a:p>
            <a:r>
              <a:rPr lang="cs-CZ" dirty="0">
                <a:solidFill>
                  <a:schemeClr val="tx1"/>
                </a:solidFill>
              </a:rPr>
              <a:t>umístění značky slepá ulice a obytná zóna od hasičárny dolů, </a:t>
            </a:r>
          </a:p>
          <a:p>
            <a:r>
              <a:rPr lang="cs-CZ" dirty="0">
                <a:solidFill>
                  <a:schemeClr val="tx1"/>
                </a:solidFill>
              </a:rPr>
              <a:t>zrušení zákazu vjezdu v ulici u pana L. </a:t>
            </a:r>
            <a:r>
              <a:rPr lang="cs-CZ" dirty="0" err="1">
                <a:solidFill>
                  <a:schemeClr val="tx1"/>
                </a:solidFill>
              </a:rPr>
              <a:t>Stanovského</a:t>
            </a:r>
            <a:r>
              <a:rPr lang="cs-CZ" dirty="0">
                <a:solidFill>
                  <a:schemeClr val="tx1"/>
                </a:solidFill>
              </a:rPr>
              <a:t>,</a:t>
            </a:r>
          </a:p>
          <a:p>
            <a:r>
              <a:rPr lang="cs-CZ" dirty="0">
                <a:solidFill>
                  <a:schemeClr val="tx1"/>
                </a:solidFill>
              </a:rPr>
              <a:t>v obci je dle vyhlášky 50 km/h od </a:t>
            </a:r>
            <a:r>
              <a:rPr lang="cs-CZ" dirty="0" err="1">
                <a:solidFill>
                  <a:schemeClr val="tx1"/>
                </a:solidFill>
              </a:rPr>
              <a:t>Kajlovce</a:t>
            </a:r>
            <a:r>
              <a:rPr lang="cs-CZ" dirty="0">
                <a:solidFill>
                  <a:schemeClr val="tx1"/>
                </a:solidFill>
              </a:rPr>
              <a:t> směr Bílovec ještě nejelo auto méně jak 70 km/h.,</a:t>
            </a:r>
          </a:p>
          <a:p>
            <a:r>
              <a:rPr lang="cs-CZ" dirty="0">
                <a:solidFill>
                  <a:schemeClr val="tx1"/>
                </a:solidFill>
              </a:rPr>
              <a:t>udělat chodník a omezit rychlost ve směru "od Kuta" a ulici okolo hřiště,</a:t>
            </a:r>
          </a:p>
          <a:p>
            <a:r>
              <a:rPr lang="cs-CZ" dirty="0">
                <a:solidFill>
                  <a:schemeClr val="tx1"/>
                </a:solidFill>
              </a:rPr>
              <a:t>šíře komunikace z rozcestí na Bílovec</a:t>
            </a:r>
          </a:p>
          <a:p>
            <a:r>
              <a:rPr lang="cs-CZ" dirty="0">
                <a:solidFill>
                  <a:schemeClr val="tx1"/>
                </a:solidFill>
              </a:rPr>
              <a:t>kamery směr Bílovec úsekové měření</a:t>
            </a:r>
          </a:p>
          <a:p>
            <a:r>
              <a:rPr lang="cs-CZ" dirty="0">
                <a:solidFill>
                  <a:schemeClr val="tx1"/>
                </a:solidFill>
              </a:rPr>
              <a:t>zatáčka u obecního úřadu, </a:t>
            </a:r>
          </a:p>
          <a:p>
            <a:r>
              <a:rPr lang="cs-CZ" dirty="0">
                <a:solidFill>
                  <a:schemeClr val="tx1"/>
                </a:solidFill>
              </a:rPr>
              <a:t>spojnice od starého OÚ k hlavní cestě, zákaz vjezdu přes soukromou osobu neustálé problémy, zákaz nemá význam!</a:t>
            </a:r>
          </a:p>
          <a:p>
            <a:pPr marL="0" indent="0">
              <a:buNone/>
            </a:pPr>
            <a:endParaRPr lang="cs-CZ" dirty="0">
              <a:solidFill>
                <a:schemeClr val="tx1"/>
              </a:solidFill>
            </a:endParaRPr>
          </a:p>
          <a:p>
            <a:pPr marL="0" indent="0" algn="just">
              <a:buNone/>
            </a:pPr>
            <a:r>
              <a:rPr lang="cs-CZ" dirty="0">
                <a:solidFill>
                  <a:schemeClr val="tx1"/>
                </a:solidFill>
              </a:rPr>
              <a:t>Další: plná čára na silnici po celé délce.; upravit roh živého plotu u č. 10 (špatný přehled); umravnit šílené motorkáře; doplnění značkou obytná zóna kolem hřiště; hlavně asfalt;  cesty jsou úzké; u výjezdu z výhonu - značka "Stop„.</a:t>
            </a:r>
          </a:p>
          <a:p>
            <a:endParaRPr lang="cs-CZ" dirty="0">
              <a:solidFill>
                <a:schemeClr val="tx1"/>
              </a:solidFill>
            </a:endParaRPr>
          </a:p>
        </p:txBody>
      </p:sp>
    </p:spTree>
    <p:extLst>
      <p:ext uri="{BB962C8B-B14F-4D97-AF65-F5344CB8AC3E}">
        <p14:creationId xmlns:p14="http://schemas.microsoft.com/office/powerpoint/2010/main" val="83381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D541EE-A838-42F4-A4C9-54574D6BAD14}"/>
              </a:ext>
            </a:extLst>
          </p:cNvPr>
          <p:cNvSpPr>
            <a:spLocks noGrp="1"/>
          </p:cNvSpPr>
          <p:nvPr>
            <p:ph type="title"/>
          </p:nvPr>
        </p:nvSpPr>
        <p:spPr>
          <a:xfrm>
            <a:off x="677334" y="609600"/>
            <a:ext cx="8596668" cy="793072"/>
          </a:xfrm>
        </p:spPr>
        <p:txBody>
          <a:bodyPr/>
          <a:lstStyle/>
          <a:p>
            <a:r>
              <a:rPr lang="cs-CZ" dirty="0">
                <a:solidFill>
                  <a:schemeClr val="accent4"/>
                </a:solidFill>
              </a:rPr>
              <a:t>Obsah Programu rozvoje obce:</a:t>
            </a:r>
          </a:p>
        </p:txBody>
      </p:sp>
      <p:sp>
        <p:nvSpPr>
          <p:cNvPr id="3" name="Zástupný symbol pro obsah 2">
            <a:extLst>
              <a:ext uri="{FF2B5EF4-FFF2-40B4-BE49-F238E27FC236}">
                <a16:creationId xmlns:a16="http://schemas.microsoft.com/office/drawing/2014/main" id="{60038120-FF99-4B95-9B27-AD56A0E65937}"/>
              </a:ext>
            </a:extLst>
          </p:cNvPr>
          <p:cNvSpPr>
            <a:spLocks noGrp="1"/>
          </p:cNvSpPr>
          <p:nvPr>
            <p:ph idx="1"/>
          </p:nvPr>
        </p:nvSpPr>
        <p:spPr>
          <a:xfrm>
            <a:off x="677334" y="1296140"/>
            <a:ext cx="8596668" cy="5211192"/>
          </a:xfrm>
        </p:spPr>
        <p:txBody>
          <a:bodyPr>
            <a:normAutofit lnSpcReduction="10000"/>
          </a:bodyPr>
          <a:lstStyle/>
          <a:p>
            <a:pPr marL="0" indent="0">
              <a:buNone/>
            </a:pPr>
            <a:r>
              <a:rPr lang="cs-CZ" sz="2800" dirty="0"/>
              <a:t> </a:t>
            </a:r>
            <a:r>
              <a:rPr lang="cs-CZ" sz="2800" u="sng" dirty="0"/>
              <a:t>Návrhová část</a:t>
            </a:r>
          </a:p>
          <a:p>
            <a:pPr marL="914400" lvl="2" indent="0">
              <a:buNone/>
            </a:pPr>
            <a:r>
              <a:rPr lang="cs-CZ" sz="2400" u="sng" dirty="0"/>
              <a:t>Témata:</a:t>
            </a:r>
          </a:p>
          <a:p>
            <a:pPr lvl="2">
              <a:buFont typeface="+mj-lt"/>
              <a:buAutoNum type="arabicParenR"/>
            </a:pPr>
            <a:r>
              <a:rPr lang="cs-CZ" sz="2400" dirty="0"/>
              <a:t>Infrastruktura</a:t>
            </a:r>
          </a:p>
          <a:p>
            <a:pPr lvl="2">
              <a:buFont typeface="+mj-lt"/>
              <a:buAutoNum type="arabicParenR"/>
            </a:pPr>
            <a:r>
              <a:rPr lang="cs-CZ" sz="2400" dirty="0"/>
              <a:t>Školství, mimoškolní výchova</a:t>
            </a:r>
          </a:p>
          <a:p>
            <a:pPr lvl="2">
              <a:buFont typeface="+mj-lt"/>
              <a:buAutoNum type="arabicParenR"/>
            </a:pPr>
            <a:r>
              <a:rPr lang="cs-CZ" sz="2400" dirty="0"/>
              <a:t>Kultura a cestovní ruch</a:t>
            </a:r>
          </a:p>
          <a:p>
            <a:pPr lvl="2">
              <a:buFont typeface="+mj-lt"/>
              <a:buAutoNum type="arabicParenR"/>
            </a:pPr>
            <a:r>
              <a:rPr lang="cs-CZ" sz="2400" dirty="0"/>
              <a:t>Sport</a:t>
            </a:r>
          </a:p>
          <a:p>
            <a:pPr lvl="2">
              <a:buFont typeface="+mj-lt"/>
              <a:buAutoNum type="arabicParenR"/>
            </a:pPr>
            <a:r>
              <a:rPr lang="cs-CZ" sz="2400" dirty="0"/>
              <a:t>Životní prostředí, ekologie</a:t>
            </a:r>
          </a:p>
          <a:p>
            <a:pPr lvl="2">
              <a:buFont typeface="+mj-lt"/>
              <a:buAutoNum type="arabicParenR"/>
            </a:pPr>
            <a:r>
              <a:rPr lang="cs-CZ" sz="2400" dirty="0"/>
              <a:t>Komunitní život v obci</a:t>
            </a:r>
          </a:p>
          <a:p>
            <a:pPr lvl="2">
              <a:buFont typeface="+mj-lt"/>
              <a:buAutoNum type="arabicParenR"/>
            </a:pPr>
            <a:r>
              <a:rPr lang="cs-CZ" sz="2400" dirty="0"/>
              <a:t>Sociální politika a zdravotnictví</a:t>
            </a:r>
          </a:p>
          <a:p>
            <a:pPr lvl="2">
              <a:buFont typeface="+mj-lt"/>
              <a:buAutoNum type="arabicParenR"/>
            </a:pPr>
            <a:r>
              <a:rPr lang="cs-CZ" sz="2400" dirty="0"/>
              <a:t>Doprava</a:t>
            </a:r>
          </a:p>
          <a:p>
            <a:pPr lvl="2">
              <a:buFont typeface="+mj-lt"/>
              <a:buAutoNum type="arabicParenR"/>
            </a:pPr>
            <a:r>
              <a:rPr lang="cs-CZ" sz="2400" dirty="0"/>
              <a:t>Bezpečnost</a:t>
            </a:r>
          </a:p>
          <a:p>
            <a:pPr marL="914400" lvl="2" indent="0">
              <a:buNone/>
            </a:pPr>
            <a:endParaRPr lang="cs-CZ" sz="2400" dirty="0"/>
          </a:p>
          <a:p>
            <a:pPr marL="0" indent="0">
              <a:buNone/>
            </a:pPr>
            <a:endParaRPr lang="cs-CZ" dirty="0"/>
          </a:p>
        </p:txBody>
      </p:sp>
    </p:spTree>
    <p:extLst>
      <p:ext uri="{BB962C8B-B14F-4D97-AF65-F5344CB8AC3E}">
        <p14:creationId xmlns:p14="http://schemas.microsoft.com/office/powerpoint/2010/main" val="192932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290914" cy="987382"/>
          </a:xfrm>
        </p:spPr>
        <p:txBody>
          <a:bodyPr>
            <a:normAutofit/>
          </a:bodyPr>
          <a:lstStyle/>
          <a:p>
            <a:r>
              <a:rPr lang="cs-CZ" sz="2800" dirty="0">
                <a:solidFill>
                  <a:schemeClr val="accent4"/>
                </a:solidFill>
              </a:rPr>
              <a:t>20. Umístili byste někde po obci retardéry? Pokud ano, napište kde:</a:t>
            </a:r>
          </a:p>
        </p:txBody>
      </p:sp>
      <p:sp>
        <p:nvSpPr>
          <p:cNvPr id="3" name="Zástupný symbol pro obsah 2"/>
          <p:cNvSpPr>
            <a:spLocks noGrp="1"/>
          </p:cNvSpPr>
          <p:nvPr>
            <p:ph idx="1"/>
          </p:nvPr>
        </p:nvSpPr>
        <p:spPr>
          <a:xfrm>
            <a:off x="239149" y="1197736"/>
            <a:ext cx="11719071" cy="5550793"/>
          </a:xfrm>
        </p:spPr>
        <p:txBody>
          <a:bodyPr>
            <a:normAutofit/>
          </a:bodyPr>
          <a:lstStyle/>
          <a:p>
            <a:r>
              <a:rPr lang="cs-CZ" sz="1900" dirty="0">
                <a:solidFill>
                  <a:schemeClr val="tx1"/>
                </a:solidFill>
              </a:rPr>
              <a:t>U základní školy a mateřské školy (44),</a:t>
            </a:r>
          </a:p>
          <a:p>
            <a:r>
              <a:rPr lang="cs-CZ" sz="1900" dirty="0">
                <a:solidFill>
                  <a:schemeClr val="tx1"/>
                </a:solidFill>
              </a:rPr>
              <a:t>u hřiště a kolotoče (15),</a:t>
            </a:r>
          </a:p>
          <a:p>
            <a:r>
              <a:rPr lang="cs-CZ" sz="1900" dirty="0">
                <a:solidFill>
                  <a:schemeClr val="tx1"/>
                </a:solidFill>
              </a:rPr>
              <a:t>ne, nikde (28),</a:t>
            </a:r>
          </a:p>
          <a:p>
            <a:r>
              <a:rPr lang="cs-CZ" sz="1900" dirty="0">
                <a:solidFill>
                  <a:schemeClr val="tx1"/>
                </a:solidFill>
              </a:rPr>
              <a:t>retardéry na všech vjezdech do obce (19),</a:t>
            </a:r>
          </a:p>
          <a:p>
            <a:r>
              <a:rPr lang="cs-CZ" sz="1900" dirty="0">
                <a:solidFill>
                  <a:schemeClr val="tx1"/>
                </a:solidFill>
              </a:rPr>
              <a:t>začátek obce Hrabství (6)</a:t>
            </a:r>
          </a:p>
          <a:p>
            <a:r>
              <a:rPr lang="cs-CZ" sz="1900" dirty="0">
                <a:solidFill>
                  <a:schemeClr val="tx1"/>
                </a:solidFill>
              </a:rPr>
              <a:t>křižovatka u fary od Jakubčovic (3)</a:t>
            </a:r>
          </a:p>
          <a:p>
            <a:r>
              <a:rPr lang="cs-CZ" sz="1900" dirty="0">
                <a:solidFill>
                  <a:schemeClr val="tx1"/>
                </a:solidFill>
              </a:rPr>
              <a:t>vzhledem ke stavu silnic, nejsou retardéry nutné, cesty jsou samy retardéry (2)</a:t>
            </a:r>
          </a:p>
          <a:p>
            <a:r>
              <a:rPr lang="cs-CZ" sz="1900" dirty="0">
                <a:solidFill>
                  <a:schemeClr val="tx1"/>
                </a:solidFill>
              </a:rPr>
              <a:t>u obchodu (2) ,</a:t>
            </a:r>
          </a:p>
          <a:p>
            <a:r>
              <a:rPr lang="cs-CZ" sz="1900" dirty="0">
                <a:solidFill>
                  <a:schemeClr val="tx1"/>
                </a:solidFill>
              </a:rPr>
              <a:t>nová kolonie (3),</a:t>
            </a:r>
          </a:p>
          <a:p>
            <a:r>
              <a:rPr lang="cs-CZ" sz="1900" dirty="0">
                <a:solidFill>
                  <a:schemeClr val="tx1"/>
                </a:solidFill>
              </a:rPr>
              <a:t>ano - u hasič. zbrojnice a u všech dalších vedlejších silnic.</a:t>
            </a:r>
          </a:p>
          <a:p>
            <a:pPr marL="0" indent="0">
              <a:buNone/>
            </a:pPr>
            <a:r>
              <a:rPr lang="cs-CZ" dirty="0">
                <a:solidFill>
                  <a:schemeClr val="tx1"/>
                </a:solidFill>
              </a:rPr>
              <a:t>Další: Nevím zda řešit problém retardéry, ale rychlost vozidel vjíždějících do obce by bylo dobré řešit; před zatáčkou "u </a:t>
            </a:r>
            <a:r>
              <a:rPr lang="cs-CZ" dirty="0" err="1">
                <a:solidFill>
                  <a:schemeClr val="tx1"/>
                </a:solidFill>
              </a:rPr>
              <a:t>Balnara</a:t>
            </a:r>
            <a:r>
              <a:rPr lang="cs-CZ" dirty="0">
                <a:solidFill>
                  <a:schemeClr val="tx1"/>
                </a:solidFill>
              </a:rPr>
              <a:t>„; jeden už máme  :) u p. T. Jaroše; Ne, stačí "kanálový retardér" u </a:t>
            </a:r>
            <a:r>
              <a:rPr lang="cs-CZ" dirty="0" err="1">
                <a:solidFill>
                  <a:schemeClr val="tx1"/>
                </a:solidFill>
              </a:rPr>
              <a:t>Školoudíků</a:t>
            </a:r>
            <a:r>
              <a:rPr lang="cs-CZ" dirty="0">
                <a:solidFill>
                  <a:schemeClr val="tx1"/>
                </a:solidFill>
              </a:rPr>
              <a:t>; u OÚ; konec obce -směr Buk; směr St. Ves, </a:t>
            </a:r>
            <a:r>
              <a:rPr lang="cs-CZ" dirty="0" err="1">
                <a:solidFill>
                  <a:schemeClr val="tx1"/>
                </a:solidFill>
              </a:rPr>
              <a:t>Kajlovec</a:t>
            </a:r>
            <a:r>
              <a:rPr lang="cs-CZ" dirty="0">
                <a:solidFill>
                  <a:schemeClr val="tx1"/>
                </a:solidFill>
              </a:rPr>
              <a:t>. </a:t>
            </a:r>
          </a:p>
          <a:p>
            <a:pPr marL="0" indent="0">
              <a:buNone/>
            </a:pPr>
            <a:endParaRPr lang="cs-CZ" dirty="0"/>
          </a:p>
          <a:p>
            <a:endParaRPr lang="cs-CZ" dirty="0"/>
          </a:p>
        </p:txBody>
      </p:sp>
    </p:spTree>
    <p:extLst>
      <p:ext uri="{BB962C8B-B14F-4D97-AF65-F5344CB8AC3E}">
        <p14:creationId xmlns:p14="http://schemas.microsoft.com/office/powerpoint/2010/main" val="722465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046215" cy="1154806"/>
          </a:xfrm>
        </p:spPr>
        <p:txBody>
          <a:bodyPr>
            <a:normAutofit/>
          </a:bodyPr>
          <a:lstStyle/>
          <a:p>
            <a:r>
              <a:rPr lang="cs-CZ" sz="2800" dirty="0">
                <a:solidFill>
                  <a:schemeClr val="accent4"/>
                </a:solidFill>
              </a:rPr>
              <a:t>21. Pokud Vám nevyhovuje kvalita zimní údržby komunikací, napište proč a kde (které ulice):</a:t>
            </a:r>
          </a:p>
        </p:txBody>
      </p:sp>
      <p:sp>
        <p:nvSpPr>
          <p:cNvPr id="3" name="Zástupný symbol pro obsah 2"/>
          <p:cNvSpPr>
            <a:spLocks noGrp="1"/>
          </p:cNvSpPr>
          <p:nvPr>
            <p:ph idx="1"/>
          </p:nvPr>
        </p:nvSpPr>
        <p:spPr>
          <a:xfrm>
            <a:off x="316724" y="1249251"/>
            <a:ext cx="11677007" cy="5460642"/>
          </a:xfrm>
        </p:spPr>
        <p:txBody>
          <a:bodyPr>
            <a:normAutofit fontScale="92500" lnSpcReduction="10000"/>
          </a:bodyPr>
          <a:lstStyle/>
          <a:p>
            <a:r>
              <a:rPr lang="cs-CZ" sz="2000" dirty="0">
                <a:solidFill>
                  <a:schemeClr val="tx1"/>
                </a:solidFill>
              </a:rPr>
              <a:t>Zimní údržba celé obce a hlavně o víkendu, zaměstnanci obce uklízí pozdě (19)</a:t>
            </a:r>
          </a:p>
          <a:p>
            <a:r>
              <a:rPr lang="cs-CZ" sz="2000" dirty="0">
                <a:solidFill>
                  <a:schemeClr val="tx1"/>
                </a:solidFill>
              </a:rPr>
              <a:t>vyhovuje (7)</a:t>
            </a:r>
          </a:p>
          <a:p>
            <a:r>
              <a:rPr lang="cs-CZ" sz="2000" dirty="0" err="1">
                <a:solidFill>
                  <a:schemeClr val="tx1"/>
                </a:solidFill>
              </a:rPr>
              <a:t>uhrňování</a:t>
            </a:r>
            <a:r>
              <a:rPr lang="cs-CZ" sz="2000" dirty="0">
                <a:solidFill>
                  <a:schemeClr val="tx1"/>
                </a:solidFill>
              </a:rPr>
              <a:t> většího množství sněhu vždy na stejnou stranu komunikace (3)</a:t>
            </a:r>
          </a:p>
          <a:p>
            <a:r>
              <a:rPr lang="cs-CZ" sz="2000" dirty="0">
                <a:solidFill>
                  <a:schemeClr val="tx1"/>
                </a:solidFill>
              </a:rPr>
              <a:t>nejsou pořádné zimy, takže dostačující (3)</a:t>
            </a:r>
          </a:p>
          <a:p>
            <a:r>
              <a:rPr lang="cs-CZ" sz="2000" dirty="0">
                <a:solidFill>
                  <a:schemeClr val="tx1"/>
                </a:solidFill>
              </a:rPr>
              <a:t>ulice nejsou pojmenované</a:t>
            </a:r>
          </a:p>
          <a:p>
            <a:r>
              <a:rPr lang="cs-CZ" sz="2000" dirty="0">
                <a:solidFill>
                  <a:schemeClr val="tx1"/>
                </a:solidFill>
              </a:rPr>
              <a:t>důchodcům se vandalsky nahrne sníh před vchod domu,</a:t>
            </a:r>
          </a:p>
          <a:p>
            <a:r>
              <a:rPr lang="cs-CZ" sz="2000" dirty="0">
                <a:solidFill>
                  <a:schemeClr val="tx1"/>
                </a:solidFill>
              </a:rPr>
              <a:t>cest mezi obecním úřadem a obchodem (3),</a:t>
            </a:r>
          </a:p>
          <a:p>
            <a:r>
              <a:rPr lang="cs-CZ" sz="2000" dirty="0">
                <a:solidFill>
                  <a:schemeClr val="tx1"/>
                </a:solidFill>
              </a:rPr>
              <a:t>spolu se sněhem je často přibrána i orná půda z polí či kus zahrady,</a:t>
            </a:r>
          </a:p>
          <a:p>
            <a:r>
              <a:rPr lang="cs-CZ" sz="2000" dirty="0">
                <a:solidFill>
                  <a:schemeClr val="tx1"/>
                </a:solidFill>
              </a:rPr>
              <a:t>cesty prohrnout ráno, chodníky snad nejsou vůbec uklizené,</a:t>
            </a:r>
          </a:p>
          <a:p>
            <a:r>
              <a:rPr lang="cs-CZ" sz="2000" dirty="0">
                <a:solidFill>
                  <a:schemeClr val="tx1"/>
                </a:solidFill>
              </a:rPr>
              <a:t>auta na ulicích znemožňují lepší údržbu,</a:t>
            </a:r>
          </a:p>
          <a:p>
            <a:r>
              <a:rPr lang="cs-CZ" sz="2000" dirty="0">
                <a:solidFill>
                  <a:schemeClr val="tx1"/>
                </a:solidFill>
              </a:rPr>
              <a:t>na slepých ulicích je nutné sníh vyvážet (2).</a:t>
            </a:r>
          </a:p>
          <a:p>
            <a:pPr marL="0" indent="0" algn="just">
              <a:buNone/>
            </a:pPr>
            <a:r>
              <a:rPr lang="cs-CZ" dirty="0">
                <a:solidFill>
                  <a:schemeClr val="tx1"/>
                </a:solidFill>
              </a:rPr>
              <a:t>Další: Místní služby se snaží, hlavní tah je práce silničářů a ti mají asi dovolenou od listopadu do března; v  současnosti představuje přirozený retardér aktuální stav komunikací; podél hřbitovní zdi směrem na Hrabství; Vše v naprostém pořádku!! Pracovníci obce - pečlivá starost; cesta na Požahu by mohla být lépe udržovaná; V zimně se uklízí a 9-11 hod vůbec</a:t>
            </a:r>
          </a:p>
          <a:p>
            <a:endParaRPr lang="cs-CZ" dirty="0">
              <a:solidFill>
                <a:schemeClr val="tx1"/>
              </a:solidFill>
            </a:endParaRPr>
          </a:p>
          <a:p>
            <a:endParaRPr lang="cs-CZ" dirty="0">
              <a:solidFill>
                <a:schemeClr val="tx1"/>
              </a:solidFill>
            </a:endParaRPr>
          </a:p>
        </p:txBody>
      </p:sp>
    </p:spTree>
    <p:extLst>
      <p:ext uri="{BB962C8B-B14F-4D97-AF65-F5344CB8AC3E}">
        <p14:creationId xmlns:p14="http://schemas.microsoft.com/office/powerpoint/2010/main" val="1568334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475304" cy="888642"/>
          </a:xfrm>
        </p:spPr>
        <p:txBody>
          <a:bodyPr/>
          <a:lstStyle/>
          <a:p>
            <a:r>
              <a:rPr lang="cs-CZ" dirty="0">
                <a:solidFill>
                  <a:schemeClr val="accent4"/>
                </a:solidFill>
              </a:rPr>
              <a:t>22. Vadí Vám parkování vozidel podél silnice?</a:t>
            </a:r>
          </a:p>
        </p:txBody>
      </p:sp>
      <p:pic>
        <p:nvPicPr>
          <p:cNvPr id="4" name="Zástupný symbol pro obsah 3"/>
          <p:cNvPicPr>
            <a:picLocks noGrp="1" noChangeAspect="1"/>
          </p:cNvPicPr>
          <p:nvPr>
            <p:ph idx="1"/>
          </p:nvPr>
        </p:nvPicPr>
        <p:blipFill rotWithShape="1">
          <a:blip r:embed="rId2"/>
          <a:srcRect l="13308" t="637" r="26721" b="-637"/>
          <a:stretch/>
        </p:blipFill>
        <p:spPr>
          <a:xfrm>
            <a:off x="344556" y="1922810"/>
            <a:ext cx="9130748" cy="4159938"/>
          </a:xfrm>
          <a:prstGeom prst="rect">
            <a:avLst/>
          </a:prstGeom>
        </p:spPr>
      </p:pic>
    </p:spTree>
    <p:extLst>
      <p:ext uri="{BB962C8B-B14F-4D97-AF65-F5344CB8AC3E}">
        <p14:creationId xmlns:p14="http://schemas.microsoft.com/office/powerpoint/2010/main" val="2291534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440214" cy="991673"/>
          </a:xfrm>
        </p:spPr>
        <p:txBody>
          <a:bodyPr>
            <a:normAutofit fontScale="90000"/>
          </a:bodyPr>
          <a:lstStyle/>
          <a:p>
            <a:r>
              <a:rPr lang="cs-CZ" sz="3200" dirty="0">
                <a:solidFill>
                  <a:schemeClr val="accent4"/>
                </a:solidFill>
              </a:rPr>
              <a:t>23. Pokud chcete doplnit svítidla veřejného osvětlení, uveďte, kde, č.p.?</a:t>
            </a:r>
          </a:p>
        </p:txBody>
      </p:sp>
      <p:sp>
        <p:nvSpPr>
          <p:cNvPr id="3" name="Zástupný symbol pro obsah 2"/>
          <p:cNvSpPr>
            <a:spLocks noGrp="1"/>
          </p:cNvSpPr>
          <p:nvPr>
            <p:ph idx="1"/>
          </p:nvPr>
        </p:nvSpPr>
        <p:spPr>
          <a:xfrm>
            <a:off x="347730" y="1223493"/>
            <a:ext cx="11477326" cy="5486400"/>
          </a:xfrm>
        </p:spPr>
        <p:txBody>
          <a:bodyPr>
            <a:normAutofit lnSpcReduction="10000"/>
          </a:bodyPr>
          <a:lstStyle/>
          <a:p>
            <a:r>
              <a:rPr lang="cs-CZ" dirty="0">
                <a:solidFill>
                  <a:schemeClr val="tx1"/>
                </a:solidFill>
              </a:rPr>
              <a:t>Ulice směr k obchodu + v zatáčce u p. Mazurové-naproti </a:t>
            </a:r>
            <a:r>
              <a:rPr lang="cs-CZ" dirty="0" err="1">
                <a:solidFill>
                  <a:schemeClr val="tx1"/>
                </a:solidFill>
              </a:rPr>
              <a:t>Balnorům</a:t>
            </a:r>
            <a:r>
              <a:rPr lang="cs-CZ" dirty="0">
                <a:solidFill>
                  <a:schemeClr val="tx1"/>
                </a:solidFill>
              </a:rPr>
              <a:t> (6),</a:t>
            </a:r>
          </a:p>
          <a:p>
            <a:r>
              <a:rPr lang="cs-CZ" dirty="0">
                <a:solidFill>
                  <a:schemeClr val="tx1"/>
                </a:solidFill>
              </a:rPr>
              <a:t>JZD bytovka - č. 219 a č. 82, osvětlení sloup chybí (6),</a:t>
            </a:r>
          </a:p>
          <a:p>
            <a:r>
              <a:rPr lang="cs-CZ" dirty="0">
                <a:solidFill>
                  <a:schemeClr val="tx1"/>
                </a:solidFill>
              </a:rPr>
              <a:t>nechci (4), </a:t>
            </a:r>
          </a:p>
          <a:p>
            <a:r>
              <a:rPr lang="cs-CZ" dirty="0">
                <a:solidFill>
                  <a:schemeClr val="tx1"/>
                </a:solidFill>
              </a:rPr>
              <a:t>na ulici ke hřišti od hlavní silnice (4),</a:t>
            </a:r>
          </a:p>
          <a:p>
            <a:r>
              <a:rPr lang="cs-CZ" dirty="0">
                <a:solidFill>
                  <a:schemeClr val="tx1"/>
                </a:solidFill>
              </a:rPr>
              <a:t>Hasičská nádrž v Hrabství (3), </a:t>
            </a:r>
          </a:p>
          <a:p>
            <a:r>
              <a:rPr lang="cs-CZ" dirty="0">
                <a:solidFill>
                  <a:schemeClr val="tx1"/>
                </a:solidFill>
              </a:rPr>
              <a:t>při větším větru nesvítí 3/4 Skřipova (2), </a:t>
            </a:r>
          </a:p>
          <a:p>
            <a:r>
              <a:rPr lang="cs-CZ" dirty="0">
                <a:solidFill>
                  <a:schemeClr val="tx1"/>
                </a:solidFill>
              </a:rPr>
              <a:t>na každé ulici je tmavé místo, každá ulice rozšířit o jednu až dvě lampy (2),</a:t>
            </a:r>
          </a:p>
          <a:p>
            <a:r>
              <a:rPr lang="cs-CZ" dirty="0">
                <a:solidFill>
                  <a:schemeClr val="tx1"/>
                </a:solidFill>
              </a:rPr>
              <a:t>kousek od staré pošty, Záhumení - mezi hřištěm a cestou k lesu,</a:t>
            </a:r>
          </a:p>
          <a:p>
            <a:r>
              <a:rPr lang="cs-CZ" dirty="0">
                <a:solidFill>
                  <a:schemeClr val="tx1"/>
                </a:solidFill>
              </a:rPr>
              <a:t>zatáčka z hlavní na vedlejší směr k MŠ,</a:t>
            </a:r>
          </a:p>
          <a:p>
            <a:r>
              <a:rPr lang="cs-CZ" dirty="0">
                <a:solidFill>
                  <a:schemeClr val="tx1"/>
                </a:solidFill>
              </a:rPr>
              <a:t>u firmy Best,</a:t>
            </a:r>
          </a:p>
          <a:p>
            <a:r>
              <a:rPr lang="cs-CZ" dirty="0">
                <a:solidFill>
                  <a:schemeClr val="tx1"/>
                </a:solidFill>
              </a:rPr>
              <a:t>na rohu Kaple, aby byl osvícen chodník kolem kaple,</a:t>
            </a:r>
          </a:p>
          <a:p>
            <a:r>
              <a:rPr lang="cs-CZ" dirty="0">
                <a:solidFill>
                  <a:schemeClr val="tx1"/>
                </a:solidFill>
              </a:rPr>
              <a:t>v Hrabství u bytovek; mezi č. p. 37 a 91; před č. p. 85, u č. p. 78, </a:t>
            </a:r>
          </a:p>
          <a:p>
            <a:r>
              <a:rPr lang="cs-CZ" dirty="0">
                <a:solidFill>
                  <a:schemeClr val="tx1"/>
                </a:solidFill>
              </a:rPr>
              <a:t>nemám rád "světelný smog" tak, jak to je mi to vyhovuje a při větru zhasíná ulice směr Hradec,</a:t>
            </a:r>
          </a:p>
          <a:p>
            <a:r>
              <a:rPr lang="cs-CZ" dirty="0">
                <a:solidFill>
                  <a:schemeClr val="tx1"/>
                </a:solidFill>
              </a:rPr>
              <a:t>hasičská zbrojnice směr Hrabství.</a:t>
            </a:r>
          </a:p>
        </p:txBody>
      </p:sp>
    </p:spTree>
    <p:extLst>
      <p:ext uri="{BB962C8B-B14F-4D97-AF65-F5344CB8AC3E}">
        <p14:creationId xmlns:p14="http://schemas.microsoft.com/office/powerpoint/2010/main" val="33225740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916358" cy="1038896"/>
          </a:xfrm>
        </p:spPr>
        <p:txBody>
          <a:bodyPr>
            <a:normAutofit/>
          </a:bodyPr>
          <a:lstStyle/>
          <a:p>
            <a:r>
              <a:rPr lang="cs-CZ" sz="2800" dirty="0">
                <a:solidFill>
                  <a:schemeClr val="accent4"/>
                </a:solidFill>
              </a:rPr>
              <a:t>24. Existuje nějaké místo v obci či krajině, které je podle Vás zajímavé, dnes zanedbané, a zaslouží si obnovu?</a:t>
            </a:r>
          </a:p>
        </p:txBody>
      </p:sp>
      <p:sp>
        <p:nvSpPr>
          <p:cNvPr id="3" name="Zástupný symbol pro obsah 2"/>
          <p:cNvSpPr>
            <a:spLocks noGrp="1"/>
          </p:cNvSpPr>
          <p:nvPr>
            <p:ph idx="1"/>
          </p:nvPr>
        </p:nvSpPr>
        <p:spPr>
          <a:xfrm>
            <a:off x="115410" y="861133"/>
            <a:ext cx="11922709" cy="5877017"/>
          </a:xfrm>
        </p:spPr>
        <p:txBody>
          <a:bodyPr>
            <a:normAutofit fontScale="92500" lnSpcReduction="20000"/>
          </a:bodyPr>
          <a:lstStyle/>
          <a:p>
            <a:r>
              <a:rPr lang="cs-CZ" sz="1900" dirty="0">
                <a:solidFill>
                  <a:schemeClr val="tx1"/>
                </a:solidFill>
              </a:rPr>
              <a:t>Oprava požární nádrže v Hrabství (36)</a:t>
            </a:r>
          </a:p>
          <a:p>
            <a:r>
              <a:rPr lang="cs-CZ" sz="1900" dirty="0">
                <a:solidFill>
                  <a:schemeClr val="tx1"/>
                </a:solidFill>
              </a:rPr>
              <a:t>dokončení aleje k Balatonu, umístit lavičky, okolí (15)</a:t>
            </a:r>
          </a:p>
          <a:p>
            <a:r>
              <a:rPr lang="cs-CZ" sz="1900" dirty="0">
                <a:solidFill>
                  <a:schemeClr val="tx1"/>
                </a:solidFill>
              </a:rPr>
              <a:t>bývalá tělocvična (10) a areál JZD (5),</a:t>
            </a:r>
          </a:p>
          <a:p>
            <a:r>
              <a:rPr lang="cs-CZ" sz="1900" dirty="0">
                <a:solidFill>
                  <a:schemeClr val="tx1"/>
                </a:solidFill>
              </a:rPr>
              <a:t>ne (6)</a:t>
            </a:r>
          </a:p>
          <a:p>
            <a:r>
              <a:rPr lang="cs-CZ" sz="1900" dirty="0">
                <a:solidFill>
                  <a:schemeClr val="tx1"/>
                </a:solidFill>
              </a:rPr>
              <a:t>hřiště v Hrabství (5)</a:t>
            </a:r>
          </a:p>
          <a:p>
            <a:r>
              <a:rPr lang="cs-CZ" sz="1900" dirty="0">
                <a:solidFill>
                  <a:schemeClr val="tx1"/>
                </a:solidFill>
              </a:rPr>
              <a:t>bývalá vodárna sloužila občanům a mohla by sloužit znovu, prozatím slouží k obohacení jednotlivce (3),</a:t>
            </a:r>
          </a:p>
          <a:p>
            <a:r>
              <a:rPr lang="cs-CZ" sz="1900" dirty="0">
                <a:solidFill>
                  <a:schemeClr val="tx1"/>
                </a:solidFill>
              </a:rPr>
              <a:t>kříže, pomníky, rybníky v okolí obce (3)</a:t>
            </a:r>
          </a:p>
          <a:p>
            <a:r>
              <a:rPr lang="cs-CZ" sz="1900" dirty="0">
                <a:solidFill>
                  <a:schemeClr val="tx1"/>
                </a:solidFill>
              </a:rPr>
              <a:t>rybník Balaton místo, kde se koupalo, dnes k rybolovu, kdyby se vyčistil, snad by se tam znovu dalo koupat?, </a:t>
            </a:r>
          </a:p>
          <a:p>
            <a:r>
              <a:rPr lang="cs-CZ" sz="1900" dirty="0">
                <a:solidFill>
                  <a:schemeClr val="tx1"/>
                </a:solidFill>
              </a:rPr>
              <a:t>posezení na pozemku staré školy (3)</a:t>
            </a:r>
          </a:p>
          <a:p>
            <a:r>
              <a:rPr lang="cs-CZ" sz="1900" dirty="0">
                <a:solidFill>
                  <a:schemeClr val="tx1"/>
                </a:solidFill>
              </a:rPr>
              <a:t>parkoviště obecní techniky u budovy tělocvičny (2),</a:t>
            </a:r>
          </a:p>
          <a:p>
            <a:r>
              <a:rPr lang="cs-CZ" sz="1900" dirty="0">
                <a:solidFill>
                  <a:schemeClr val="tx1"/>
                </a:solidFill>
              </a:rPr>
              <a:t>křiž. u č. 67, křiž. u č. 22, - napadané větve, nepořádek, parkování aut</a:t>
            </a:r>
          </a:p>
          <a:p>
            <a:r>
              <a:rPr lang="cs-CZ" sz="1900" dirty="0">
                <a:solidFill>
                  <a:schemeClr val="tx1"/>
                </a:solidFill>
              </a:rPr>
              <a:t>rybníček kolonie (2)</a:t>
            </a:r>
          </a:p>
          <a:p>
            <a:r>
              <a:rPr lang="cs-CZ" sz="1900" dirty="0">
                <a:solidFill>
                  <a:schemeClr val="tx1"/>
                </a:solidFill>
              </a:rPr>
              <a:t>vybudovat rozhlednu na </a:t>
            </a:r>
            <a:r>
              <a:rPr lang="cs-CZ" sz="1900" dirty="0" err="1">
                <a:solidFill>
                  <a:schemeClr val="tx1"/>
                </a:solidFill>
              </a:rPr>
              <a:t>Chmeliní</a:t>
            </a:r>
            <a:r>
              <a:rPr lang="cs-CZ" sz="1900" dirty="0">
                <a:solidFill>
                  <a:schemeClr val="tx1"/>
                </a:solidFill>
              </a:rPr>
              <a:t> (na </a:t>
            </a:r>
            <a:r>
              <a:rPr lang="cs-CZ" sz="1900" dirty="0" err="1">
                <a:solidFill>
                  <a:schemeClr val="tx1"/>
                </a:solidFill>
              </a:rPr>
              <a:t>Láně</a:t>
            </a:r>
            <a:r>
              <a:rPr lang="cs-CZ" sz="1900" dirty="0">
                <a:solidFill>
                  <a:schemeClr val="tx1"/>
                </a:solidFill>
              </a:rPr>
              <a:t>) (2),</a:t>
            </a:r>
          </a:p>
          <a:p>
            <a:r>
              <a:rPr lang="cs-CZ" sz="1900" dirty="0">
                <a:solidFill>
                  <a:schemeClr val="tx1"/>
                </a:solidFill>
              </a:rPr>
              <a:t>obnovit veškeré původní polní cesty-</a:t>
            </a:r>
            <a:r>
              <a:rPr lang="cs-CZ" sz="1900" dirty="0" err="1">
                <a:solidFill>
                  <a:schemeClr val="tx1"/>
                </a:solidFill>
              </a:rPr>
              <a:t>Onderkovému</a:t>
            </a:r>
            <a:r>
              <a:rPr lang="cs-CZ" sz="1900" dirty="0">
                <a:solidFill>
                  <a:schemeClr val="tx1"/>
                </a:solidFill>
              </a:rPr>
              <a:t> kříži a zrušit alej na Balaton (3),</a:t>
            </a:r>
          </a:p>
          <a:p>
            <a:pPr marL="0" indent="0">
              <a:buNone/>
            </a:pPr>
            <a:endParaRPr lang="cs-CZ" sz="1600" dirty="0">
              <a:solidFill>
                <a:schemeClr val="tx1"/>
              </a:solidFill>
            </a:endParaRPr>
          </a:p>
          <a:p>
            <a:pPr marL="0" indent="0">
              <a:buNone/>
            </a:pPr>
            <a:r>
              <a:rPr lang="cs-CZ" sz="1600" dirty="0">
                <a:solidFill>
                  <a:schemeClr val="tx1"/>
                </a:solidFill>
              </a:rPr>
              <a:t>Další: Kaplička na konci Stodolní ulice; okolí krásné; Obnova unikátní třešňové aleje mezi Skřipovem a Hrabstvím; Zanedbaná je "kůlna" u jednoty, zajímavá ale není; Technické zázemí obce by mělo být na okraji obce; Objekt a vše kolem jednota – obchod; Všechno je krásné až na </a:t>
            </a:r>
            <a:r>
              <a:rPr lang="cs-CZ" sz="1600" dirty="0" err="1">
                <a:solidFill>
                  <a:schemeClr val="tx1"/>
                </a:solidFill>
              </a:rPr>
              <a:t>fojtku</a:t>
            </a:r>
            <a:r>
              <a:rPr lang="cs-CZ" sz="1600" dirty="0">
                <a:solidFill>
                  <a:schemeClr val="tx1"/>
                </a:solidFill>
              </a:rPr>
              <a:t>; "</a:t>
            </a:r>
            <a:r>
              <a:rPr lang="cs-CZ" sz="1600" dirty="0" err="1">
                <a:solidFill>
                  <a:schemeClr val="tx1"/>
                </a:solidFill>
              </a:rPr>
              <a:t>Ešík</a:t>
            </a:r>
            <a:r>
              <a:rPr lang="cs-CZ" sz="1600" dirty="0">
                <a:solidFill>
                  <a:schemeClr val="tx1"/>
                </a:solidFill>
              </a:rPr>
              <a:t>" je moc hezký, bylo by super, kdyby byl v dobrém stavu i Balaton (vojenský ryb.).; Obnova dětského hřiště (2).</a:t>
            </a:r>
          </a:p>
        </p:txBody>
      </p:sp>
    </p:spTree>
    <p:extLst>
      <p:ext uri="{BB962C8B-B14F-4D97-AF65-F5344CB8AC3E}">
        <p14:creationId xmlns:p14="http://schemas.microsoft.com/office/powerpoint/2010/main" val="2579426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5967B6-4589-489F-A4C2-B8198C7DAEDC}"/>
              </a:ext>
            </a:extLst>
          </p:cNvPr>
          <p:cNvSpPr>
            <a:spLocks noGrp="1"/>
          </p:cNvSpPr>
          <p:nvPr>
            <p:ph type="title"/>
          </p:nvPr>
        </p:nvSpPr>
        <p:spPr>
          <a:xfrm>
            <a:off x="0" y="0"/>
            <a:ext cx="8596668" cy="994694"/>
          </a:xfrm>
        </p:spPr>
        <p:txBody>
          <a:bodyPr>
            <a:noAutofit/>
          </a:bodyPr>
          <a:lstStyle/>
          <a:p>
            <a:r>
              <a:rPr lang="cs-CZ" dirty="0">
                <a:solidFill>
                  <a:schemeClr val="accent4"/>
                </a:solidFill>
              </a:rPr>
              <a:t>25. Třídíte odpad?</a:t>
            </a:r>
          </a:p>
        </p:txBody>
      </p:sp>
      <p:pic>
        <p:nvPicPr>
          <p:cNvPr id="5" name="Obrázek 4"/>
          <p:cNvPicPr>
            <a:picLocks noChangeAspect="1"/>
          </p:cNvPicPr>
          <p:nvPr/>
        </p:nvPicPr>
        <p:blipFill rotWithShape="1">
          <a:blip r:embed="rId2"/>
          <a:srcRect l="16517" t="-965" r="26463" b="965"/>
          <a:stretch/>
        </p:blipFill>
        <p:spPr>
          <a:xfrm>
            <a:off x="525233" y="1609300"/>
            <a:ext cx="8600662" cy="4121239"/>
          </a:xfrm>
          <a:prstGeom prst="rect">
            <a:avLst/>
          </a:prstGeom>
        </p:spPr>
      </p:pic>
    </p:spTree>
    <p:extLst>
      <p:ext uri="{BB962C8B-B14F-4D97-AF65-F5344CB8AC3E}">
        <p14:creationId xmlns:p14="http://schemas.microsoft.com/office/powerpoint/2010/main" val="489114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491730" cy="1056068"/>
          </a:xfrm>
        </p:spPr>
        <p:txBody>
          <a:bodyPr>
            <a:noAutofit/>
          </a:bodyPr>
          <a:lstStyle/>
          <a:p>
            <a:r>
              <a:rPr lang="cs-CZ" sz="2000" dirty="0">
                <a:solidFill>
                  <a:schemeClr val="accent4"/>
                </a:solidFill>
              </a:rPr>
              <a:t>26. Pokud máte výhrady k třídění odpadu, napište je:</a:t>
            </a:r>
          </a:p>
        </p:txBody>
      </p:sp>
      <p:sp>
        <p:nvSpPr>
          <p:cNvPr id="3" name="Zástupný symbol pro obsah 2"/>
          <p:cNvSpPr>
            <a:spLocks noGrp="1"/>
          </p:cNvSpPr>
          <p:nvPr>
            <p:ph idx="1"/>
          </p:nvPr>
        </p:nvSpPr>
        <p:spPr>
          <a:xfrm>
            <a:off x="262558" y="528033"/>
            <a:ext cx="11666883" cy="6165729"/>
          </a:xfrm>
        </p:spPr>
        <p:txBody>
          <a:bodyPr>
            <a:normAutofit fontScale="62500" lnSpcReduction="20000"/>
          </a:bodyPr>
          <a:lstStyle/>
          <a:p>
            <a:r>
              <a:rPr lang="cs-CZ" sz="2900" dirty="0">
                <a:solidFill>
                  <a:schemeClr val="tx1"/>
                </a:solidFill>
              </a:rPr>
              <a:t>Kontejnery na odpad častěji vyvážet nebo navýšení velkoobjemových nádob (10),</a:t>
            </a:r>
          </a:p>
          <a:p>
            <a:r>
              <a:rPr lang="cs-CZ" sz="2900" dirty="0">
                <a:solidFill>
                  <a:schemeClr val="tx1"/>
                </a:solidFill>
              </a:rPr>
              <a:t>nedostatek kontejnerů na papír (7) a bioodpad (6),</a:t>
            </a:r>
          </a:p>
          <a:p>
            <a:r>
              <a:rPr lang="cs-CZ" sz="2900" dirty="0">
                <a:solidFill>
                  <a:schemeClr val="tx1"/>
                </a:solidFill>
              </a:rPr>
              <a:t>chybí kontejner na plechovky (9) a olej (4), chybí kontejner na sběr ošacení pro charitu (2),</a:t>
            </a:r>
          </a:p>
          <a:p>
            <a:r>
              <a:rPr lang="cs-CZ" sz="2900" dirty="0">
                <a:solidFill>
                  <a:schemeClr val="tx1"/>
                </a:solidFill>
              </a:rPr>
              <a:t>chybí nádoba na sklo u Jarošů č. 197 (6),</a:t>
            </a:r>
          </a:p>
          <a:p>
            <a:r>
              <a:rPr lang="cs-CZ" sz="2900" dirty="0">
                <a:solidFill>
                  <a:schemeClr val="tx1"/>
                </a:solidFill>
              </a:rPr>
              <a:t>vytvořit sběrný dvůr (5),</a:t>
            </a:r>
          </a:p>
          <a:p>
            <a:r>
              <a:rPr lang="cs-CZ" sz="2900" dirty="0">
                <a:solidFill>
                  <a:schemeClr val="tx1"/>
                </a:solidFill>
              </a:rPr>
              <a:t>nemám výhrady (4),</a:t>
            </a:r>
          </a:p>
          <a:p>
            <a:r>
              <a:rPr lang="cs-CZ" sz="2900" dirty="0">
                <a:solidFill>
                  <a:schemeClr val="tx1"/>
                </a:solidFill>
              </a:rPr>
              <a:t>větší kontejnery nebo častěji vysypávat odpad na sklo a plast (4),</a:t>
            </a:r>
          </a:p>
          <a:p>
            <a:r>
              <a:rPr lang="cs-CZ" sz="2900" dirty="0">
                <a:solidFill>
                  <a:schemeClr val="tx1"/>
                </a:solidFill>
              </a:rPr>
              <a:t>platit za počet popelnic a ne paušálně (2),</a:t>
            </a:r>
          </a:p>
          <a:p>
            <a:r>
              <a:rPr lang="cs-CZ" sz="2900" dirty="0">
                <a:solidFill>
                  <a:schemeClr val="tx1"/>
                </a:solidFill>
              </a:rPr>
              <a:t>kontejnery u autobusové zastávky jsou nehygienické a nejsou kryté proti dešti,</a:t>
            </a:r>
          </a:p>
          <a:p>
            <a:r>
              <a:rPr lang="cs-CZ" sz="2900" dirty="0">
                <a:solidFill>
                  <a:schemeClr val="tx1"/>
                </a:solidFill>
              </a:rPr>
              <a:t>nedostatečný objem nádob - Hrabství u kolotoče (3),</a:t>
            </a:r>
          </a:p>
          <a:p>
            <a:r>
              <a:rPr lang="cs-CZ" sz="2900" dirty="0">
                <a:solidFill>
                  <a:schemeClr val="tx1"/>
                </a:solidFill>
              </a:rPr>
              <a:t>V Hrabství se mi nelíbí ukládání odpadu do plastových kontejnerů u autobus. zastávky, Je to naházené a neurovnané, pak do kontejnerů nic nevejde. Jsou nevymačkané PVC láhve-dohlédnout na to.</a:t>
            </a:r>
          </a:p>
          <a:p>
            <a:r>
              <a:rPr lang="cs-CZ" sz="2900" dirty="0">
                <a:solidFill>
                  <a:schemeClr val="tx1"/>
                </a:solidFill>
              </a:rPr>
              <a:t>Přidat kontejnery na tříděný papír na více místech v obci (u obchodu jsou věčně plné). Namísto stávajících malých nádob na bioodpad umístit jeden velký kontejner někde na konci obce (např. u vodojemu nebo vzadu u hřbitova) a dle potřeby ho vyvážet namísto toho, aby se svážely každých 14 dnů malé nádoby. Možná v létě malé nádoby stačí, ale na podzim v souvislosti s padáním listí jsou zcela nedostatečné. </a:t>
            </a:r>
          </a:p>
          <a:p>
            <a:r>
              <a:rPr lang="cs-CZ" sz="2900" dirty="0">
                <a:solidFill>
                  <a:schemeClr val="tx1"/>
                </a:solidFill>
              </a:rPr>
              <a:t>Kontejnery pořád plné, ne všichni třídí poctivě , víc kontrolovat lidi - motivovat je(2). </a:t>
            </a:r>
          </a:p>
          <a:p>
            <a:pPr marL="0" indent="0" algn="just">
              <a:buNone/>
            </a:pPr>
            <a:r>
              <a:rPr lang="cs-CZ" sz="2500" dirty="0">
                <a:solidFill>
                  <a:schemeClr val="tx1"/>
                </a:solidFill>
              </a:rPr>
              <a:t>Další: nedávat plastové kontejnery na domovní odpad - topí se pevnými palivy - možnost zahoření; jsem s přístupem obce k třídění odpadů spokojen; OÚ neumí poradit kam s odpadem – barvy; kontejnery u autobusové zastávky jsou nehygienické a nejsou kryté proti dešti; U hasičárny přidat kontejner na papír (Skřipov); u KD kontejner dát na plast a sklo</a:t>
            </a:r>
            <a:r>
              <a:rPr lang="cs-CZ" sz="1600" dirty="0">
                <a:solidFill>
                  <a:schemeClr val="tx1"/>
                </a:solidFill>
              </a:rPr>
              <a:t>.</a:t>
            </a:r>
          </a:p>
          <a:p>
            <a:pPr marL="0" indent="0">
              <a:buNone/>
            </a:pPr>
            <a:endParaRPr lang="cs-CZ" dirty="0"/>
          </a:p>
          <a:p>
            <a:pPr marL="0" indent="0">
              <a:buNone/>
            </a:pPr>
            <a:endParaRPr lang="cs-CZ" dirty="0"/>
          </a:p>
          <a:p>
            <a:endParaRPr lang="cs-CZ" dirty="0"/>
          </a:p>
        </p:txBody>
      </p:sp>
    </p:spTree>
    <p:extLst>
      <p:ext uri="{BB962C8B-B14F-4D97-AF65-F5344CB8AC3E}">
        <p14:creationId xmlns:p14="http://schemas.microsoft.com/office/powerpoint/2010/main" val="38459876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8596668" cy="1320800"/>
          </a:xfrm>
        </p:spPr>
        <p:txBody>
          <a:bodyPr/>
          <a:lstStyle/>
          <a:p>
            <a:r>
              <a:rPr lang="cs-CZ" dirty="0">
                <a:solidFill>
                  <a:schemeClr val="accent4"/>
                </a:solidFill>
              </a:rPr>
              <a:t>27. Jste spokojeni s podporou spolkové činnosti?</a:t>
            </a:r>
          </a:p>
        </p:txBody>
      </p:sp>
      <p:pic>
        <p:nvPicPr>
          <p:cNvPr id="4" name="Zástupný symbol pro obsah 3"/>
          <p:cNvPicPr>
            <a:picLocks noGrp="1" noChangeAspect="1"/>
          </p:cNvPicPr>
          <p:nvPr>
            <p:ph idx="1"/>
          </p:nvPr>
        </p:nvPicPr>
        <p:blipFill rotWithShape="1">
          <a:blip r:embed="rId2"/>
          <a:srcRect l="20430" t="637" r="19425" b="-637"/>
          <a:stretch/>
        </p:blipFill>
        <p:spPr>
          <a:xfrm>
            <a:off x="688084" y="2021983"/>
            <a:ext cx="8941954" cy="4062072"/>
          </a:xfrm>
          <a:prstGeom prst="rect">
            <a:avLst/>
          </a:prstGeom>
        </p:spPr>
      </p:pic>
    </p:spTree>
    <p:extLst>
      <p:ext uri="{BB962C8B-B14F-4D97-AF65-F5344CB8AC3E}">
        <p14:creationId xmlns:p14="http://schemas.microsoft.com/office/powerpoint/2010/main" val="37451374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 y="0"/>
            <a:ext cx="9543245" cy="1030310"/>
          </a:xfrm>
        </p:spPr>
        <p:txBody>
          <a:bodyPr>
            <a:normAutofit/>
          </a:bodyPr>
          <a:lstStyle/>
          <a:p>
            <a:r>
              <a:rPr lang="cs-CZ" sz="2600" dirty="0">
                <a:solidFill>
                  <a:schemeClr val="accent4"/>
                </a:solidFill>
              </a:rPr>
              <a:t>28. Jaké zařízení pro volný čas byste přivítali (pro děti a mládež, pro rodiny s dětmi, pro střední generaci, pro seniory)?</a:t>
            </a:r>
          </a:p>
        </p:txBody>
      </p:sp>
      <p:sp>
        <p:nvSpPr>
          <p:cNvPr id="3" name="Zástupný symbol pro obsah 2"/>
          <p:cNvSpPr>
            <a:spLocks noGrp="1"/>
          </p:cNvSpPr>
          <p:nvPr>
            <p:ph idx="1"/>
          </p:nvPr>
        </p:nvSpPr>
        <p:spPr>
          <a:xfrm>
            <a:off x="334849" y="1017431"/>
            <a:ext cx="11685516" cy="5615189"/>
          </a:xfrm>
        </p:spPr>
        <p:txBody>
          <a:bodyPr>
            <a:normAutofit/>
          </a:bodyPr>
          <a:lstStyle/>
          <a:p>
            <a:r>
              <a:rPr lang="cs-CZ" dirty="0">
                <a:solidFill>
                  <a:schemeClr val="tx1"/>
                </a:solidFill>
              </a:rPr>
              <a:t>Dětské hřiště – obnova, rozšíření (29)</a:t>
            </a:r>
          </a:p>
          <a:p>
            <a:r>
              <a:rPr lang="cs-CZ" dirty="0">
                <a:solidFill>
                  <a:schemeClr val="tx1"/>
                </a:solidFill>
              </a:rPr>
              <a:t>Multifunkční sportovní areál – tenis, basketbal, .. (12)</a:t>
            </a:r>
          </a:p>
          <a:p>
            <a:r>
              <a:rPr lang="cs-CZ" dirty="0">
                <a:solidFill>
                  <a:schemeClr val="tx1"/>
                </a:solidFill>
              </a:rPr>
              <a:t>Pro rodiny s dětmi a mládež (10)</a:t>
            </a:r>
          </a:p>
          <a:p>
            <a:r>
              <a:rPr lang="cs-CZ" dirty="0">
                <a:solidFill>
                  <a:schemeClr val="tx1"/>
                </a:solidFill>
              </a:rPr>
              <a:t>Restaurace, hospoda s venkovním posezením (10)</a:t>
            </a:r>
          </a:p>
          <a:p>
            <a:r>
              <a:rPr lang="cs-CZ" dirty="0">
                <a:solidFill>
                  <a:schemeClr val="tx1"/>
                </a:solidFill>
              </a:rPr>
              <a:t>Cukrárna-kavárna (7)</a:t>
            </a:r>
          </a:p>
          <a:p>
            <a:r>
              <a:rPr lang="cs-CZ" dirty="0">
                <a:solidFill>
                  <a:schemeClr val="tx1"/>
                </a:solidFill>
              </a:rPr>
              <a:t>Zázemí pro seniory – kurzy cvičení, lavičky, seniorská hospoda (7)</a:t>
            </a:r>
          </a:p>
          <a:p>
            <a:r>
              <a:rPr lang="cs-CZ" dirty="0">
                <a:solidFill>
                  <a:schemeClr val="tx1"/>
                </a:solidFill>
              </a:rPr>
              <a:t>Řešit využití vodní nádrže (tzv. </a:t>
            </a:r>
            <a:r>
              <a:rPr lang="cs-CZ" dirty="0" err="1">
                <a:solidFill>
                  <a:schemeClr val="tx1"/>
                </a:solidFill>
              </a:rPr>
              <a:t>Duče</a:t>
            </a:r>
            <a:r>
              <a:rPr lang="cs-CZ" dirty="0">
                <a:solidFill>
                  <a:schemeClr val="tx1"/>
                </a:solidFill>
              </a:rPr>
              <a:t>) v Hrabství - v létě koupání, v zimě bruslení (6)</a:t>
            </a:r>
          </a:p>
          <a:p>
            <a:r>
              <a:rPr lang="cs-CZ" dirty="0">
                <a:solidFill>
                  <a:schemeClr val="tx1"/>
                </a:solidFill>
              </a:rPr>
              <a:t>Společenskou místnost (5)</a:t>
            </a:r>
          </a:p>
          <a:p>
            <a:r>
              <a:rPr lang="cs-CZ" dirty="0">
                <a:solidFill>
                  <a:schemeClr val="tx1"/>
                </a:solidFill>
              </a:rPr>
              <a:t>Venkovní hřiště + sportoviště s možností posezení pro rodiče (4)</a:t>
            </a:r>
          </a:p>
          <a:p>
            <a:r>
              <a:rPr lang="cs-CZ" dirty="0">
                <a:solidFill>
                  <a:schemeClr val="tx1"/>
                </a:solidFill>
              </a:rPr>
              <a:t>Kino (4)</a:t>
            </a:r>
          </a:p>
          <a:p>
            <a:r>
              <a:rPr lang="cs-CZ" dirty="0">
                <a:solidFill>
                  <a:schemeClr val="tx1"/>
                </a:solidFill>
              </a:rPr>
              <a:t>V Hrabství lépe vybavené dětské hřiště (4)</a:t>
            </a:r>
          </a:p>
          <a:p>
            <a:r>
              <a:rPr lang="cs-CZ" dirty="0">
                <a:solidFill>
                  <a:schemeClr val="tx1"/>
                </a:solidFill>
              </a:rPr>
              <a:t>Ponechat tenisové kurty u hřiště (3)</a:t>
            </a:r>
          </a:p>
          <a:p>
            <a:r>
              <a:rPr lang="cs-CZ" dirty="0">
                <a:solidFill>
                  <a:schemeClr val="tx1"/>
                </a:solidFill>
              </a:rPr>
              <a:t>Zrekonstruovaná tělocvična pro využití rodin s dětmi (3)</a:t>
            </a:r>
          </a:p>
          <a:p>
            <a:r>
              <a:rPr lang="cs-CZ" dirty="0">
                <a:solidFill>
                  <a:schemeClr val="tx1"/>
                </a:solidFill>
              </a:rPr>
              <a:t>úprava a vybavení plochy starého vodojemu za hřištěm.</a:t>
            </a:r>
          </a:p>
        </p:txBody>
      </p:sp>
    </p:spTree>
    <p:extLst>
      <p:ext uri="{BB962C8B-B14F-4D97-AF65-F5344CB8AC3E}">
        <p14:creationId xmlns:p14="http://schemas.microsoft.com/office/powerpoint/2010/main" val="38479587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
            <a:ext cx="9517487" cy="1081826"/>
          </a:xfrm>
        </p:spPr>
        <p:txBody>
          <a:bodyPr>
            <a:noAutofit/>
          </a:bodyPr>
          <a:lstStyle/>
          <a:p>
            <a:r>
              <a:rPr lang="cs-CZ" sz="2600" dirty="0">
                <a:solidFill>
                  <a:schemeClr val="accent4"/>
                </a:solidFill>
              </a:rPr>
              <a:t>28. Jaké zařízení pro volný čas byste přivítali (pro děti a mládež, pro rodiny s dětmi, pro střední generaci, pro seniory)?</a:t>
            </a:r>
            <a:endParaRPr lang="cs-CZ" sz="2600" dirty="0"/>
          </a:p>
        </p:txBody>
      </p:sp>
      <p:sp>
        <p:nvSpPr>
          <p:cNvPr id="3" name="Zástupný symbol pro obsah 2"/>
          <p:cNvSpPr>
            <a:spLocks noGrp="1"/>
          </p:cNvSpPr>
          <p:nvPr>
            <p:ph idx="1"/>
          </p:nvPr>
        </p:nvSpPr>
        <p:spPr>
          <a:xfrm>
            <a:off x="265209" y="914400"/>
            <a:ext cx="10089406" cy="5943600"/>
          </a:xfrm>
        </p:spPr>
        <p:txBody>
          <a:bodyPr>
            <a:normAutofit lnSpcReduction="10000"/>
          </a:bodyPr>
          <a:lstStyle/>
          <a:p>
            <a:r>
              <a:rPr lang="cs-CZ" dirty="0">
                <a:solidFill>
                  <a:schemeClr val="tx1"/>
                </a:solidFill>
              </a:rPr>
              <a:t>Zprovoznit bývalou vodárnu pro občany obou obcí( snítky, oslavy narozenin ,atd.) ,</a:t>
            </a:r>
          </a:p>
          <a:p>
            <a:r>
              <a:rPr lang="cs-CZ" dirty="0">
                <a:solidFill>
                  <a:schemeClr val="tx1"/>
                </a:solidFill>
              </a:rPr>
              <a:t>pro všechny generace,</a:t>
            </a:r>
          </a:p>
          <a:p>
            <a:r>
              <a:rPr lang="cs-CZ" dirty="0">
                <a:solidFill>
                  <a:schemeClr val="tx1"/>
                </a:solidFill>
              </a:rPr>
              <a:t>kulturní místnost ve Skřipově,</a:t>
            </a:r>
          </a:p>
          <a:p>
            <a:r>
              <a:rPr lang="cs-CZ" dirty="0">
                <a:solidFill>
                  <a:schemeClr val="tx1"/>
                </a:solidFill>
              </a:rPr>
              <a:t>tvůrčí práce, výtvarné, přednášky o zdraví, výstavy ručních prací,</a:t>
            </a:r>
          </a:p>
          <a:p>
            <a:r>
              <a:rPr lang="cs-CZ" dirty="0">
                <a:solidFill>
                  <a:schemeClr val="tx1"/>
                </a:solidFill>
              </a:rPr>
              <a:t>pro mne dostatečné,</a:t>
            </a:r>
          </a:p>
          <a:p>
            <a:r>
              <a:rPr lang="cs-CZ" dirty="0">
                <a:solidFill>
                  <a:schemeClr val="tx1"/>
                </a:solidFill>
              </a:rPr>
              <a:t>venkovní stůl na stolní tenis (2),</a:t>
            </a:r>
          </a:p>
          <a:p>
            <a:r>
              <a:rPr lang="cs-CZ" dirty="0">
                <a:solidFill>
                  <a:schemeClr val="tx1"/>
                </a:solidFill>
              </a:rPr>
              <a:t>vhodné prostory pro mladé hasiče (děti),</a:t>
            </a:r>
          </a:p>
          <a:p>
            <a:r>
              <a:rPr lang="cs-CZ" dirty="0">
                <a:solidFill>
                  <a:schemeClr val="tx1"/>
                </a:solidFill>
              </a:rPr>
              <a:t>Bazén,</a:t>
            </a:r>
          </a:p>
          <a:p>
            <a:r>
              <a:rPr lang="cs-CZ" dirty="0">
                <a:solidFill>
                  <a:schemeClr val="tx1"/>
                </a:solidFill>
              </a:rPr>
              <a:t>kavárnu pro seniory místo Sokolovny,</a:t>
            </a:r>
          </a:p>
          <a:p>
            <a:r>
              <a:rPr lang="cs-CZ" dirty="0">
                <a:solidFill>
                  <a:schemeClr val="tx1"/>
                </a:solidFill>
              </a:rPr>
              <a:t>sportovní areály ve Skřipově i v Hrabství (2),</a:t>
            </a:r>
          </a:p>
          <a:p>
            <a:r>
              <a:rPr lang="cs-CZ" dirty="0">
                <a:solidFill>
                  <a:schemeClr val="tx1"/>
                </a:solidFill>
              </a:rPr>
              <a:t>více organizovaných akcí (výletů),</a:t>
            </a:r>
          </a:p>
          <a:p>
            <a:r>
              <a:rPr lang="cs-CZ" dirty="0" err="1">
                <a:solidFill>
                  <a:schemeClr val="tx1"/>
                </a:solidFill>
              </a:rPr>
              <a:t>workoutové</a:t>
            </a:r>
            <a:r>
              <a:rPr lang="cs-CZ" dirty="0">
                <a:solidFill>
                  <a:schemeClr val="tx1"/>
                </a:solidFill>
              </a:rPr>
              <a:t> hřiště,</a:t>
            </a:r>
          </a:p>
          <a:p>
            <a:r>
              <a:rPr lang="cs-CZ" dirty="0">
                <a:solidFill>
                  <a:schemeClr val="tx1"/>
                </a:solidFill>
              </a:rPr>
              <a:t>nemohu posoudit nemám děti, sama využívám pouze procházky se psem,</a:t>
            </a:r>
          </a:p>
          <a:p>
            <a:r>
              <a:rPr lang="cs-CZ" dirty="0">
                <a:solidFill>
                  <a:schemeClr val="tx1"/>
                </a:solidFill>
              </a:rPr>
              <a:t>vylepšení dětského hřiště na fotbalovém hřišti,</a:t>
            </a:r>
          </a:p>
          <a:p>
            <a:r>
              <a:rPr lang="cs-CZ" dirty="0">
                <a:solidFill>
                  <a:schemeClr val="tx1"/>
                </a:solidFill>
              </a:rPr>
              <a:t>rychlobruslařská dráha.</a:t>
            </a:r>
          </a:p>
          <a:p>
            <a:endParaRPr lang="cs-CZ" dirty="0"/>
          </a:p>
        </p:txBody>
      </p:sp>
    </p:spTree>
    <p:extLst>
      <p:ext uri="{BB962C8B-B14F-4D97-AF65-F5344CB8AC3E}">
        <p14:creationId xmlns:p14="http://schemas.microsoft.com/office/powerpoint/2010/main" val="2680179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5E21B9-C9A4-4B77-BCCC-9B94CE0F3E87}"/>
              </a:ext>
            </a:extLst>
          </p:cNvPr>
          <p:cNvSpPr>
            <a:spLocks noGrp="1"/>
          </p:cNvSpPr>
          <p:nvPr>
            <p:ph type="title"/>
          </p:nvPr>
        </p:nvSpPr>
        <p:spPr>
          <a:xfrm>
            <a:off x="1109708" y="2955031"/>
            <a:ext cx="8353887" cy="1320800"/>
          </a:xfrm>
        </p:spPr>
        <p:txBody>
          <a:bodyPr>
            <a:normAutofit fontScale="90000"/>
          </a:bodyPr>
          <a:lstStyle/>
          <a:p>
            <a:r>
              <a:rPr lang="cs-CZ" sz="4800" dirty="0">
                <a:solidFill>
                  <a:schemeClr val="accent4"/>
                </a:solidFill>
              </a:rPr>
              <a:t>Výsledky dotazníkového šetření.</a:t>
            </a:r>
          </a:p>
        </p:txBody>
      </p:sp>
    </p:spTree>
    <p:extLst>
      <p:ext uri="{BB962C8B-B14F-4D97-AF65-F5344CB8AC3E}">
        <p14:creationId xmlns:p14="http://schemas.microsoft.com/office/powerpoint/2010/main" val="28784928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E76518-E354-4FA5-8767-6DDB45ABA5FD}"/>
              </a:ext>
            </a:extLst>
          </p:cNvPr>
          <p:cNvSpPr>
            <a:spLocks noGrp="1"/>
          </p:cNvSpPr>
          <p:nvPr>
            <p:ph type="title"/>
          </p:nvPr>
        </p:nvSpPr>
        <p:spPr>
          <a:xfrm>
            <a:off x="0" y="0"/>
            <a:ext cx="9236023" cy="1275008"/>
          </a:xfrm>
        </p:spPr>
        <p:txBody>
          <a:bodyPr>
            <a:noAutofit/>
          </a:bodyPr>
          <a:lstStyle/>
          <a:p>
            <a:r>
              <a:rPr lang="cs-CZ" sz="3200" dirty="0">
                <a:solidFill>
                  <a:schemeClr val="accent4"/>
                </a:solidFill>
              </a:rPr>
              <a:t>29. Kterou z uvedených možností poskytování informací nejčastěji využíváte?</a:t>
            </a:r>
          </a:p>
        </p:txBody>
      </p:sp>
      <p:graphicFrame>
        <p:nvGraphicFramePr>
          <p:cNvPr id="4" name="Graf 3"/>
          <p:cNvGraphicFramePr>
            <a:graphicFrameLocks/>
          </p:cNvGraphicFramePr>
          <p:nvPr>
            <p:extLst>
              <p:ext uri="{D42A27DB-BD31-4B8C-83A1-F6EECF244321}">
                <p14:modId xmlns:p14="http://schemas.microsoft.com/office/powerpoint/2010/main" val="1243638972"/>
              </p:ext>
            </p:extLst>
          </p:nvPr>
        </p:nvGraphicFramePr>
        <p:xfrm>
          <a:off x="64394" y="1127464"/>
          <a:ext cx="11796173" cy="52311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18249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274003" cy="940158"/>
          </a:xfrm>
        </p:spPr>
        <p:txBody>
          <a:bodyPr>
            <a:normAutofit fontScale="90000"/>
          </a:bodyPr>
          <a:lstStyle/>
          <a:p>
            <a:r>
              <a:rPr lang="cs-CZ" sz="2800" dirty="0">
                <a:solidFill>
                  <a:schemeClr val="accent4"/>
                </a:solidFill>
              </a:rPr>
              <a:t>30. Co považujete v současnosti za největší problém ovlivňující kvalitu života v obci:</a:t>
            </a:r>
          </a:p>
        </p:txBody>
      </p:sp>
      <p:sp>
        <p:nvSpPr>
          <p:cNvPr id="3" name="Zástupný symbol pro obsah 2"/>
          <p:cNvSpPr>
            <a:spLocks noGrp="1"/>
          </p:cNvSpPr>
          <p:nvPr>
            <p:ph idx="1"/>
          </p:nvPr>
        </p:nvSpPr>
        <p:spPr>
          <a:xfrm>
            <a:off x="115909" y="785737"/>
            <a:ext cx="11960181" cy="5916904"/>
          </a:xfrm>
        </p:spPr>
        <p:txBody>
          <a:bodyPr>
            <a:normAutofit/>
          </a:bodyPr>
          <a:lstStyle/>
          <a:p>
            <a:r>
              <a:rPr lang="cs-CZ" dirty="0">
                <a:solidFill>
                  <a:schemeClr val="tx1"/>
                </a:solidFill>
              </a:rPr>
              <a:t>Špatný stav komunikací a chodníků (33)</a:t>
            </a:r>
          </a:p>
          <a:p>
            <a:r>
              <a:rPr lang="cs-CZ" dirty="0">
                <a:solidFill>
                  <a:schemeClr val="tx1"/>
                </a:solidFill>
              </a:rPr>
              <a:t>Znečištění ovzduší zplodinami z komínů, topí se vše možným (24) </a:t>
            </a:r>
          </a:p>
          <a:p>
            <a:r>
              <a:rPr lang="cs-CZ" dirty="0">
                <a:solidFill>
                  <a:schemeClr val="tx1"/>
                </a:solidFill>
              </a:rPr>
              <a:t>Kamionová doprava a velký provoz (16)</a:t>
            </a:r>
          </a:p>
          <a:p>
            <a:r>
              <a:rPr lang="cs-CZ" dirty="0">
                <a:solidFill>
                  <a:schemeClr val="tx1"/>
                </a:solidFill>
              </a:rPr>
              <a:t>vztahy mezi občany a sousedy, a snaha vytvářet opozici (16)</a:t>
            </a:r>
          </a:p>
          <a:p>
            <a:r>
              <a:rPr lang="cs-CZ" dirty="0">
                <a:solidFill>
                  <a:schemeClr val="tx1"/>
                </a:solidFill>
              </a:rPr>
              <a:t>Chybějící ČOV (16)</a:t>
            </a:r>
          </a:p>
          <a:p>
            <a:r>
              <a:rPr lang="cs-CZ" dirty="0">
                <a:solidFill>
                  <a:schemeClr val="tx1"/>
                </a:solidFill>
              </a:rPr>
              <a:t>Stav kanalizace (14)</a:t>
            </a:r>
          </a:p>
          <a:p>
            <a:r>
              <a:rPr lang="cs-CZ" dirty="0">
                <a:solidFill>
                  <a:schemeClr val="tx1"/>
                </a:solidFill>
              </a:rPr>
              <a:t>Chybějící obchod v Hrabství (12)</a:t>
            </a:r>
          </a:p>
          <a:p>
            <a:r>
              <a:rPr lang="cs-CZ" dirty="0">
                <a:solidFill>
                  <a:schemeClr val="tx1"/>
                </a:solidFill>
              </a:rPr>
              <a:t>Lokální topení (9)</a:t>
            </a:r>
          </a:p>
          <a:p>
            <a:r>
              <a:rPr lang="cs-CZ" dirty="0">
                <a:solidFill>
                  <a:schemeClr val="tx1"/>
                </a:solidFill>
              </a:rPr>
              <a:t>Laxní přístup zastupitelstva a pomalé řešení problémů ze strany obce (6)</a:t>
            </a:r>
          </a:p>
          <a:p>
            <a:r>
              <a:rPr lang="cs-CZ" dirty="0">
                <a:solidFill>
                  <a:schemeClr val="tx1"/>
                </a:solidFill>
              </a:rPr>
              <a:t>Lidé se nemají kde scházet, volnočasové aktivity nulové (6)</a:t>
            </a:r>
          </a:p>
          <a:p>
            <a:r>
              <a:rPr lang="cs-CZ" dirty="0">
                <a:solidFill>
                  <a:schemeClr val="tx1"/>
                </a:solidFill>
              </a:rPr>
              <a:t>Chybějící stavební  místa (4)</a:t>
            </a:r>
          </a:p>
          <a:p>
            <a:r>
              <a:rPr lang="cs-CZ" dirty="0">
                <a:solidFill>
                  <a:schemeClr val="tx1"/>
                </a:solidFill>
              </a:rPr>
              <a:t>Psí exkrementy a zápach z kanalizace (3)</a:t>
            </a:r>
          </a:p>
          <a:p>
            <a:pPr marL="0" indent="0" algn="just">
              <a:buNone/>
            </a:pPr>
            <a:r>
              <a:rPr lang="cs-CZ" sz="1300" dirty="0">
                <a:solidFill>
                  <a:schemeClr val="tx1"/>
                </a:solidFill>
              </a:rPr>
              <a:t>Další: dětské hřiště ve Skřipově; Petr Binar - provozování rušivé činnosti v obytné lokalitě - nedodržování klidu ve svátky a neděle; posypový materiál, štěrk a ozdobné kaménky nezpevněné kolem plotů mohou způsobit vážný úraz! Při dešti pak se naplavují a mohou ucpat kanalizaci; nedokážu posoudit.; Provoz sklápěček z kamenolomu; Není hospoda!; Ve vyšší politice se to nazývá korupce, ale tady bych to nazval "udělám něco pro kamaráda„; Nepořádek v okolí kontejneru a třídění odpadu; Nedostatečné spojení obce s okolní přírodou - stezky. ;absence cyklostezky; to že se vše valí na Hrabství a do Skřipova nic; absolutní </a:t>
            </a:r>
            <a:r>
              <a:rPr lang="cs-CZ" sz="1300" dirty="0" err="1">
                <a:solidFill>
                  <a:schemeClr val="tx1"/>
                </a:solidFill>
              </a:rPr>
              <a:t>nekoordinace</a:t>
            </a:r>
            <a:r>
              <a:rPr lang="cs-CZ" sz="1300" dirty="0">
                <a:solidFill>
                  <a:schemeClr val="tx1"/>
                </a:solidFill>
              </a:rPr>
              <a:t> společenských složek.</a:t>
            </a:r>
            <a:endParaRPr lang="cs-CZ" dirty="0">
              <a:solidFill>
                <a:schemeClr val="tx1"/>
              </a:solidFill>
            </a:endParaRPr>
          </a:p>
        </p:txBody>
      </p:sp>
    </p:spTree>
    <p:extLst>
      <p:ext uri="{BB962C8B-B14F-4D97-AF65-F5344CB8AC3E}">
        <p14:creationId xmlns:p14="http://schemas.microsoft.com/office/powerpoint/2010/main" val="5157255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rotWithShape="1">
          <a:blip r:embed="rId2"/>
          <a:srcRect l="17957" r="29450"/>
          <a:stretch/>
        </p:blipFill>
        <p:spPr>
          <a:xfrm>
            <a:off x="738129" y="1451205"/>
            <a:ext cx="7858539" cy="4082603"/>
          </a:xfrm>
          <a:prstGeom prst="rect">
            <a:avLst/>
          </a:prstGeom>
        </p:spPr>
      </p:pic>
      <p:sp>
        <p:nvSpPr>
          <p:cNvPr id="2" name="Nadpis 1"/>
          <p:cNvSpPr>
            <a:spLocks noGrp="1"/>
          </p:cNvSpPr>
          <p:nvPr>
            <p:ph type="title"/>
          </p:nvPr>
        </p:nvSpPr>
        <p:spPr>
          <a:xfrm>
            <a:off x="0" y="0"/>
            <a:ext cx="8596668" cy="1320800"/>
          </a:xfrm>
        </p:spPr>
        <p:txBody>
          <a:bodyPr>
            <a:normAutofit fontScale="90000"/>
          </a:bodyPr>
          <a:lstStyle/>
          <a:p>
            <a:r>
              <a:rPr lang="cs-CZ" dirty="0">
                <a:solidFill>
                  <a:schemeClr val="accent4"/>
                </a:solidFill>
              </a:rPr>
              <a:t>31. Máte v obci trvalé bydliště? </a:t>
            </a:r>
            <a:br>
              <a:rPr lang="cs-CZ" dirty="0">
                <a:solidFill>
                  <a:schemeClr val="accent4"/>
                </a:solidFill>
              </a:rPr>
            </a:br>
            <a:br>
              <a:rPr lang="cs-CZ" dirty="0">
                <a:solidFill>
                  <a:schemeClr val="accent4"/>
                </a:solidFill>
              </a:rPr>
            </a:br>
            <a:br>
              <a:rPr lang="cs-CZ" dirty="0">
                <a:solidFill>
                  <a:schemeClr val="accent4"/>
                </a:solidFill>
              </a:rPr>
            </a:br>
            <a:r>
              <a:rPr lang="cs-CZ" dirty="0">
                <a:solidFill>
                  <a:schemeClr val="accent4"/>
                </a:solidFill>
              </a:rPr>
              <a:t>				</a:t>
            </a:r>
            <a:br>
              <a:rPr lang="cs-CZ" dirty="0">
                <a:solidFill>
                  <a:schemeClr val="accent4"/>
                </a:solidFill>
              </a:rPr>
            </a:br>
            <a:br>
              <a:rPr lang="cs-CZ" dirty="0">
                <a:solidFill>
                  <a:schemeClr val="accent4"/>
                </a:solidFill>
              </a:rPr>
            </a:br>
            <a:br>
              <a:rPr lang="cs-CZ" dirty="0">
                <a:solidFill>
                  <a:schemeClr val="accent4"/>
                </a:solidFill>
              </a:rPr>
            </a:br>
            <a:r>
              <a:rPr lang="cs-CZ" dirty="0">
                <a:solidFill>
                  <a:schemeClr val="accent4"/>
                </a:solidFill>
              </a:rPr>
              <a:t>										  </a:t>
            </a:r>
            <a:r>
              <a:rPr lang="cs-CZ" sz="2700" dirty="0">
                <a:solidFill>
                  <a:schemeClr val="tx1"/>
                </a:solidFill>
              </a:rPr>
              <a:t>3,3%</a:t>
            </a:r>
          </a:p>
        </p:txBody>
      </p:sp>
    </p:spTree>
    <p:extLst>
      <p:ext uri="{BB962C8B-B14F-4D97-AF65-F5344CB8AC3E}">
        <p14:creationId xmlns:p14="http://schemas.microsoft.com/office/powerpoint/2010/main" val="4240492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5058" y="184597"/>
            <a:ext cx="8596668" cy="781318"/>
          </a:xfrm>
        </p:spPr>
        <p:txBody>
          <a:bodyPr>
            <a:normAutofit fontScale="90000"/>
          </a:bodyPr>
          <a:lstStyle/>
          <a:p>
            <a:r>
              <a:rPr lang="cs-CZ" dirty="0">
                <a:solidFill>
                  <a:schemeClr val="accent4"/>
                </a:solidFill>
              </a:rPr>
              <a:t>32. Základní směr rozvoje obce.</a:t>
            </a:r>
            <a:br>
              <a:rPr lang="cs-CZ" dirty="0">
                <a:solidFill>
                  <a:schemeClr val="accent4"/>
                </a:solidFill>
              </a:rPr>
            </a:br>
            <a:br>
              <a:rPr lang="cs-CZ" dirty="0">
                <a:solidFill>
                  <a:schemeClr val="accent4"/>
                </a:solidFill>
              </a:rPr>
            </a:br>
            <a:br>
              <a:rPr lang="cs-CZ" dirty="0">
                <a:solidFill>
                  <a:schemeClr val="accent4"/>
                </a:solidFill>
              </a:rPr>
            </a:br>
            <a:br>
              <a:rPr lang="cs-CZ" dirty="0">
                <a:solidFill>
                  <a:schemeClr val="accent4"/>
                </a:solidFill>
              </a:rPr>
            </a:br>
            <a:br>
              <a:rPr lang="cs-CZ" dirty="0">
                <a:solidFill>
                  <a:schemeClr val="accent4"/>
                </a:solidFill>
              </a:rPr>
            </a:br>
            <a:br>
              <a:rPr lang="cs-CZ" dirty="0">
                <a:solidFill>
                  <a:schemeClr val="accent4"/>
                </a:solidFill>
              </a:rPr>
            </a:br>
            <a:r>
              <a:rPr lang="cs-CZ" dirty="0">
                <a:solidFill>
                  <a:schemeClr val="accent4"/>
                </a:solidFill>
              </a:rPr>
              <a:t>					      </a:t>
            </a:r>
            <a:endParaRPr lang="cs-CZ" sz="2000" dirty="0">
              <a:solidFill>
                <a:schemeClr val="tx1"/>
              </a:solidFill>
            </a:endParaRPr>
          </a:p>
        </p:txBody>
      </p:sp>
      <p:pic>
        <p:nvPicPr>
          <p:cNvPr id="5" name="Zástupný symbol pro obsah 4"/>
          <p:cNvPicPr>
            <a:picLocks noGrp="1" noChangeAspect="1"/>
          </p:cNvPicPr>
          <p:nvPr>
            <p:ph idx="1"/>
          </p:nvPr>
        </p:nvPicPr>
        <p:blipFill rotWithShape="1">
          <a:blip r:embed="rId2">
            <a:extLst>
              <a:ext uri="{28A0092B-C50C-407E-A947-70E740481C1C}">
                <a14:useLocalDpi xmlns:a14="http://schemas.microsoft.com/office/drawing/2010/main" val="0"/>
              </a:ext>
            </a:extLst>
          </a:blip>
          <a:srcRect r="35191" b="48999"/>
          <a:stretch/>
        </p:blipFill>
        <p:spPr>
          <a:xfrm>
            <a:off x="244113" y="1455940"/>
            <a:ext cx="9700506" cy="3666476"/>
          </a:xfrm>
        </p:spPr>
      </p:pic>
      <p:sp>
        <p:nvSpPr>
          <p:cNvPr id="3" name="Ovál 2">
            <a:extLst>
              <a:ext uri="{FF2B5EF4-FFF2-40B4-BE49-F238E27FC236}">
                <a16:creationId xmlns:a16="http://schemas.microsoft.com/office/drawing/2014/main" id="{D49E931F-C889-4CE5-BB48-58F8FBC65707}"/>
              </a:ext>
            </a:extLst>
          </p:cNvPr>
          <p:cNvSpPr/>
          <p:nvPr/>
        </p:nvSpPr>
        <p:spPr>
          <a:xfrm>
            <a:off x="692459" y="1970843"/>
            <a:ext cx="1020932" cy="541538"/>
          </a:xfrm>
          <a:prstGeom prst="ellipse">
            <a:avLst/>
          </a:prstGeom>
          <a:solidFill>
            <a:srgbClr val="DC3912"/>
          </a:solidFill>
          <a:ln>
            <a:solidFill>
              <a:srgbClr val="DC39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t>39,2%</a:t>
            </a:r>
          </a:p>
        </p:txBody>
      </p:sp>
    </p:spTree>
    <p:extLst>
      <p:ext uri="{BB962C8B-B14F-4D97-AF65-F5344CB8AC3E}">
        <p14:creationId xmlns:p14="http://schemas.microsoft.com/office/powerpoint/2010/main" val="37336673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rotWithShape="1">
          <a:blip r:embed="rId2"/>
          <a:srcRect l="20264" r="4035" b="3358"/>
          <a:stretch/>
        </p:blipFill>
        <p:spPr>
          <a:xfrm>
            <a:off x="354438" y="2473340"/>
            <a:ext cx="9448800" cy="3432314"/>
          </a:xfrm>
          <a:prstGeom prst="rect">
            <a:avLst/>
          </a:prstGeom>
        </p:spPr>
      </p:pic>
      <p:sp>
        <p:nvSpPr>
          <p:cNvPr id="3" name="TextovéPole 2">
            <a:extLst>
              <a:ext uri="{FF2B5EF4-FFF2-40B4-BE49-F238E27FC236}">
                <a16:creationId xmlns:a16="http://schemas.microsoft.com/office/drawing/2014/main" id="{A0B8B3E2-C6C6-4767-B450-BC6F0975D2E5}"/>
              </a:ext>
            </a:extLst>
          </p:cNvPr>
          <p:cNvSpPr txBox="1"/>
          <p:nvPr/>
        </p:nvSpPr>
        <p:spPr>
          <a:xfrm>
            <a:off x="10626571" y="2104008"/>
            <a:ext cx="184731" cy="369332"/>
          </a:xfrm>
          <a:prstGeom prst="rect">
            <a:avLst/>
          </a:prstGeom>
          <a:noFill/>
        </p:spPr>
        <p:txBody>
          <a:bodyPr wrap="none" rtlCol="0">
            <a:spAutoFit/>
          </a:bodyPr>
          <a:lstStyle/>
          <a:p>
            <a:endParaRPr lang="cs-CZ" dirty="0"/>
          </a:p>
        </p:txBody>
      </p:sp>
      <p:sp>
        <p:nvSpPr>
          <p:cNvPr id="2" name="Nadpis 1"/>
          <p:cNvSpPr>
            <a:spLocks noGrp="1"/>
          </p:cNvSpPr>
          <p:nvPr>
            <p:ph type="title"/>
          </p:nvPr>
        </p:nvSpPr>
        <p:spPr>
          <a:xfrm>
            <a:off x="153301" y="126454"/>
            <a:ext cx="8596668" cy="1167498"/>
          </a:xfrm>
        </p:spPr>
        <p:txBody>
          <a:bodyPr>
            <a:normAutofit fontScale="90000"/>
          </a:bodyPr>
          <a:lstStyle/>
          <a:p>
            <a:r>
              <a:rPr lang="cs-CZ" dirty="0">
                <a:solidFill>
                  <a:schemeClr val="accent4"/>
                </a:solidFill>
              </a:rPr>
              <a:t>33. Počet a </a:t>
            </a:r>
            <a:r>
              <a:rPr lang="cs-CZ" sz="4000" dirty="0">
                <a:solidFill>
                  <a:schemeClr val="accent4"/>
                </a:solidFill>
              </a:rPr>
              <a:t>spektrum</a:t>
            </a:r>
            <a:r>
              <a:rPr lang="cs-CZ" dirty="0">
                <a:solidFill>
                  <a:schemeClr val="accent4"/>
                </a:solidFill>
              </a:rPr>
              <a:t> obyvatel obce:</a:t>
            </a:r>
            <a:br>
              <a:rPr lang="cs-CZ" dirty="0">
                <a:solidFill>
                  <a:schemeClr val="accent4"/>
                </a:solidFill>
              </a:rPr>
            </a:br>
            <a:br>
              <a:rPr lang="cs-CZ" dirty="0">
                <a:solidFill>
                  <a:schemeClr val="accent4"/>
                </a:solidFill>
              </a:rPr>
            </a:br>
            <a:br>
              <a:rPr lang="cs-CZ" dirty="0">
                <a:solidFill>
                  <a:schemeClr val="accent4"/>
                </a:solidFill>
              </a:rPr>
            </a:br>
            <a:r>
              <a:rPr lang="cs-CZ" dirty="0">
                <a:solidFill>
                  <a:schemeClr val="accent4"/>
                </a:solidFill>
              </a:rPr>
              <a:t>					</a:t>
            </a:r>
            <a:br>
              <a:rPr lang="cs-CZ" dirty="0">
                <a:solidFill>
                  <a:schemeClr val="accent4"/>
                </a:solidFill>
              </a:rPr>
            </a:br>
            <a:r>
              <a:rPr lang="cs-CZ" dirty="0">
                <a:solidFill>
                  <a:schemeClr val="accent4"/>
                </a:solidFill>
              </a:rPr>
              <a:t>                   </a:t>
            </a:r>
            <a:r>
              <a:rPr lang="cs-CZ" sz="2000" dirty="0">
                <a:solidFill>
                  <a:schemeClr val="tx1"/>
                </a:solidFill>
              </a:rPr>
              <a:t>1,2%</a:t>
            </a:r>
            <a:r>
              <a:rPr lang="cs-CZ" dirty="0">
                <a:solidFill>
                  <a:schemeClr val="accent4"/>
                </a:solidFill>
              </a:rPr>
              <a:t> </a:t>
            </a:r>
            <a:br>
              <a:rPr lang="cs-CZ" dirty="0">
                <a:solidFill>
                  <a:schemeClr val="accent4"/>
                </a:solidFill>
              </a:rPr>
            </a:br>
            <a:r>
              <a:rPr lang="cs-CZ" dirty="0">
                <a:solidFill>
                  <a:schemeClr val="accent4"/>
                </a:solidFill>
              </a:rPr>
              <a:t>						</a:t>
            </a:r>
            <a:r>
              <a:rPr lang="cs-CZ" sz="2000" dirty="0">
                <a:solidFill>
                  <a:schemeClr val="tx1"/>
                </a:solidFill>
              </a:rPr>
              <a:t>4,5%</a:t>
            </a:r>
            <a:r>
              <a:rPr lang="cs-CZ" sz="2000" dirty="0">
                <a:solidFill>
                  <a:schemeClr val="accent4"/>
                </a:solidFill>
              </a:rPr>
              <a:t>  </a:t>
            </a:r>
            <a:br>
              <a:rPr lang="cs-CZ" sz="2000" dirty="0">
                <a:solidFill>
                  <a:schemeClr val="accent4"/>
                </a:solidFill>
              </a:rPr>
            </a:br>
            <a:r>
              <a:rPr lang="cs-CZ" dirty="0">
                <a:solidFill>
                  <a:schemeClr val="accent4"/>
                </a:solidFill>
              </a:rPr>
              <a:t>					</a:t>
            </a:r>
            <a:br>
              <a:rPr lang="cs-CZ" b="1" dirty="0">
                <a:solidFill>
                  <a:schemeClr val="accent4"/>
                </a:solidFill>
              </a:rPr>
            </a:br>
            <a:r>
              <a:rPr lang="cs-CZ" b="1" dirty="0">
                <a:solidFill>
                  <a:schemeClr val="accent4"/>
                </a:solidFill>
              </a:rPr>
              <a:t>						</a:t>
            </a:r>
            <a:endParaRPr lang="cs-CZ" sz="2200" dirty="0">
              <a:solidFill>
                <a:schemeClr val="tx1"/>
              </a:solidFill>
            </a:endParaRPr>
          </a:p>
        </p:txBody>
      </p:sp>
    </p:spTree>
    <p:extLst>
      <p:ext uri="{BB962C8B-B14F-4D97-AF65-F5344CB8AC3E}">
        <p14:creationId xmlns:p14="http://schemas.microsoft.com/office/powerpoint/2010/main" val="26417372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086065" cy="1541172"/>
          </a:xfrm>
        </p:spPr>
        <p:txBody>
          <a:bodyPr>
            <a:normAutofit fontScale="90000"/>
          </a:bodyPr>
          <a:lstStyle/>
          <a:p>
            <a:r>
              <a:rPr lang="cs-CZ" dirty="0">
                <a:solidFill>
                  <a:schemeClr val="accent4"/>
                </a:solidFill>
              </a:rPr>
              <a:t>34. Měla by se obec zaměřit na vytváření podmínek pro podnikání a rozšíření pracovních příležitostí?</a:t>
            </a:r>
          </a:p>
        </p:txBody>
      </p:sp>
      <p:pic>
        <p:nvPicPr>
          <p:cNvPr id="4" name="Zástupný symbol pro obsah 3"/>
          <p:cNvPicPr>
            <a:picLocks noGrp="1" noChangeAspect="1"/>
          </p:cNvPicPr>
          <p:nvPr>
            <p:ph idx="1"/>
          </p:nvPr>
        </p:nvPicPr>
        <p:blipFill rotWithShape="1">
          <a:blip r:embed="rId2"/>
          <a:srcRect l="19876" r="18555"/>
          <a:stretch/>
        </p:blipFill>
        <p:spPr>
          <a:xfrm>
            <a:off x="799703" y="2279560"/>
            <a:ext cx="8474298" cy="3760631"/>
          </a:xfrm>
          <a:prstGeom prst="rect">
            <a:avLst/>
          </a:prstGeom>
        </p:spPr>
      </p:pic>
      <p:sp>
        <p:nvSpPr>
          <p:cNvPr id="3" name="Ovál 2">
            <a:extLst>
              <a:ext uri="{FF2B5EF4-FFF2-40B4-BE49-F238E27FC236}">
                <a16:creationId xmlns:a16="http://schemas.microsoft.com/office/drawing/2014/main" id="{10EA4A06-9A0E-47EC-856D-FFD3C1312AEA}"/>
              </a:ext>
            </a:extLst>
          </p:cNvPr>
          <p:cNvSpPr/>
          <p:nvPr/>
        </p:nvSpPr>
        <p:spPr>
          <a:xfrm>
            <a:off x="932157" y="3781887"/>
            <a:ext cx="1171852" cy="488272"/>
          </a:xfrm>
          <a:prstGeom prst="ellipse">
            <a:avLst/>
          </a:prstGeom>
          <a:solidFill>
            <a:srgbClr val="DC3912"/>
          </a:solidFill>
          <a:ln>
            <a:solidFill>
              <a:srgbClr val="DC39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19,4%</a:t>
            </a:r>
          </a:p>
        </p:txBody>
      </p:sp>
    </p:spTree>
    <p:extLst>
      <p:ext uri="{BB962C8B-B14F-4D97-AF65-F5344CB8AC3E}">
        <p14:creationId xmlns:p14="http://schemas.microsoft.com/office/powerpoint/2010/main" val="41691639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rotWithShape="1">
          <a:blip r:embed="rId2"/>
          <a:srcRect l="20576" r="19192"/>
          <a:stretch/>
        </p:blipFill>
        <p:spPr>
          <a:xfrm>
            <a:off x="282658" y="1925579"/>
            <a:ext cx="8733788" cy="3961840"/>
          </a:xfrm>
          <a:prstGeom prst="rect">
            <a:avLst/>
          </a:prstGeom>
        </p:spPr>
      </p:pic>
      <p:sp>
        <p:nvSpPr>
          <p:cNvPr id="2" name="Nadpis 1"/>
          <p:cNvSpPr>
            <a:spLocks noGrp="1"/>
          </p:cNvSpPr>
          <p:nvPr>
            <p:ph type="title"/>
          </p:nvPr>
        </p:nvSpPr>
        <p:spPr>
          <a:xfrm>
            <a:off x="0" y="0"/>
            <a:ext cx="8596668" cy="1579435"/>
          </a:xfrm>
        </p:spPr>
        <p:txBody>
          <a:bodyPr>
            <a:normAutofit fontScale="90000"/>
          </a:bodyPr>
          <a:lstStyle/>
          <a:p>
            <a:r>
              <a:rPr lang="cs-CZ" sz="2800" dirty="0">
                <a:solidFill>
                  <a:schemeClr val="accent4"/>
                </a:solidFill>
              </a:rPr>
              <a:t>35. Měla by obec fungovat jako obec spádová včetně udržení služeb jako je pošta, zdravotní středisko, dopravní obslužnost, společné spolky a podobně? </a:t>
            </a:r>
            <a:br>
              <a:rPr lang="cs-CZ" sz="2800" dirty="0">
                <a:solidFill>
                  <a:schemeClr val="accent4"/>
                </a:solidFill>
              </a:rPr>
            </a:br>
            <a:br>
              <a:rPr lang="cs-CZ" sz="2800" dirty="0">
                <a:solidFill>
                  <a:schemeClr val="accent4"/>
                </a:solidFill>
              </a:rPr>
            </a:br>
            <a:br>
              <a:rPr lang="cs-CZ" sz="2800" dirty="0">
                <a:solidFill>
                  <a:schemeClr val="accent4"/>
                </a:solidFill>
              </a:rPr>
            </a:br>
            <a:r>
              <a:rPr lang="cs-CZ" sz="2800" dirty="0">
                <a:solidFill>
                  <a:schemeClr val="accent4"/>
                </a:solidFill>
              </a:rPr>
              <a:t>	</a:t>
            </a:r>
            <a:br>
              <a:rPr lang="cs-CZ" sz="2800" dirty="0">
                <a:solidFill>
                  <a:schemeClr val="accent4"/>
                </a:solidFill>
              </a:rPr>
            </a:br>
            <a:br>
              <a:rPr lang="cs-CZ" sz="2800" dirty="0">
                <a:solidFill>
                  <a:schemeClr val="accent4"/>
                </a:solidFill>
              </a:rPr>
            </a:br>
            <a:br>
              <a:rPr lang="cs-CZ" sz="2800" dirty="0">
                <a:solidFill>
                  <a:schemeClr val="accent4"/>
                </a:solidFill>
              </a:rPr>
            </a:br>
            <a:r>
              <a:rPr lang="cs-CZ" sz="2800" dirty="0">
                <a:solidFill>
                  <a:schemeClr val="accent4"/>
                </a:solidFill>
              </a:rPr>
              <a:t>								 </a:t>
            </a:r>
            <a:r>
              <a:rPr lang="cs-CZ" sz="2800" dirty="0">
                <a:solidFill>
                  <a:schemeClr val="tx1"/>
                </a:solidFill>
              </a:rPr>
              <a:t>2,4% </a:t>
            </a:r>
            <a:br>
              <a:rPr lang="cs-CZ" sz="2800" dirty="0">
                <a:solidFill>
                  <a:schemeClr val="tx1"/>
                </a:solidFill>
              </a:rPr>
            </a:br>
            <a:r>
              <a:rPr lang="cs-CZ" sz="2800" dirty="0">
                <a:solidFill>
                  <a:schemeClr val="tx1"/>
                </a:solidFill>
              </a:rPr>
              <a:t>								  3,4%</a:t>
            </a:r>
            <a:br>
              <a:rPr lang="cs-CZ" sz="2800" dirty="0">
                <a:solidFill>
                  <a:schemeClr val="tx1"/>
                </a:solidFill>
              </a:rPr>
            </a:br>
            <a:r>
              <a:rPr lang="cs-CZ" sz="2800" dirty="0">
                <a:solidFill>
                  <a:schemeClr val="tx1"/>
                </a:solidFill>
              </a:rPr>
              <a:t>                                        </a:t>
            </a:r>
          </a:p>
        </p:txBody>
      </p:sp>
    </p:spTree>
    <p:extLst>
      <p:ext uri="{BB962C8B-B14F-4D97-AF65-F5344CB8AC3E}">
        <p14:creationId xmlns:p14="http://schemas.microsoft.com/office/powerpoint/2010/main" val="9734344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rotWithShape="1">
          <a:blip r:embed="rId2"/>
          <a:srcRect l="20499" r="5541"/>
          <a:stretch/>
        </p:blipFill>
        <p:spPr>
          <a:xfrm>
            <a:off x="437322" y="1958333"/>
            <a:ext cx="9263269" cy="3422048"/>
          </a:xfrm>
          <a:prstGeom prst="rect">
            <a:avLst/>
          </a:prstGeom>
        </p:spPr>
      </p:pic>
      <p:sp>
        <p:nvSpPr>
          <p:cNvPr id="2" name="Nadpis 1">
            <a:extLst>
              <a:ext uri="{FF2B5EF4-FFF2-40B4-BE49-F238E27FC236}">
                <a16:creationId xmlns:a16="http://schemas.microsoft.com/office/drawing/2014/main" id="{EAC3917A-1FD9-4AD7-A7CB-43CD0DDF9A5D}"/>
              </a:ext>
            </a:extLst>
          </p:cNvPr>
          <p:cNvSpPr>
            <a:spLocks noGrp="1"/>
          </p:cNvSpPr>
          <p:nvPr>
            <p:ph type="title"/>
          </p:nvPr>
        </p:nvSpPr>
        <p:spPr>
          <a:xfrm>
            <a:off x="88776" y="79899"/>
            <a:ext cx="8857283" cy="1010081"/>
          </a:xfrm>
        </p:spPr>
        <p:txBody>
          <a:bodyPr>
            <a:noAutofit/>
          </a:bodyPr>
          <a:lstStyle/>
          <a:p>
            <a:r>
              <a:rPr lang="cs-CZ" dirty="0">
                <a:solidFill>
                  <a:schemeClr val="accent4"/>
                </a:solidFill>
              </a:rPr>
              <a:t>36. V obci: </a:t>
            </a:r>
            <a:br>
              <a:rPr lang="cs-CZ" dirty="0">
                <a:solidFill>
                  <a:schemeClr val="accent4"/>
                </a:solidFill>
              </a:rPr>
            </a:br>
            <a:br>
              <a:rPr lang="cs-CZ" dirty="0">
                <a:solidFill>
                  <a:schemeClr val="accent4"/>
                </a:solidFill>
              </a:rPr>
            </a:br>
            <a:r>
              <a:rPr lang="cs-CZ" sz="2000" dirty="0">
                <a:solidFill>
                  <a:schemeClr val="tx1"/>
                </a:solidFill>
              </a:rPr>
              <a:t> </a:t>
            </a:r>
            <a:br>
              <a:rPr lang="cs-CZ" sz="2000" dirty="0">
                <a:solidFill>
                  <a:schemeClr val="tx1"/>
                </a:solidFill>
              </a:rPr>
            </a:br>
            <a:br>
              <a:rPr lang="cs-CZ" sz="2000" dirty="0">
                <a:solidFill>
                  <a:schemeClr val="tx1"/>
                </a:solidFill>
              </a:rPr>
            </a:br>
            <a:br>
              <a:rPr lang="cs-CZ" sz="2000" dirty="0">
                <a:solidFill>
                  <a:schemeClr val="tx1"/>
                </a:solidFill>
              </a:rPr>
            </a:br>
            <a:br>
              <a:rPr lang="cs-CZ" sz="2000" dirty="0">
                <a:solidFill>
                  <a:schemeClr val="tx1"/>
                </a:solidFill>
              </a:rPr>
            </a:br>
            <a:r>
              <a:rPr lang="cs-CZ" sz="2000" dirty="0">
                <a:solidFill>
                  <a:schemeClr val="tx1"/>
                </a:solidFill>
              </a:rPr>
              <a:t>4,3% </a:t>
            </a:r>
            <a:br>
              <a:rPr lang="cs-CZ" sz="2000" dirty="0">
                <a:solidFill>
                  <a:schemeClr val="tx1"/>
                </a:solidFill>
              </a:rPr>
            </a:br>
            <a:br>
              <a:rPr lang="cs-CZ" sz="2000" dirty="0">
                <a:solidFill>
                  <a:schemeClr val="tx1"/>
                </a:solidFill>
              </a:rPr>
            </a:br>
            <a:br>
              <a:rPr lang="cs-CZ" sz="2000" dirty="0">
                <a:solidFill>
                  <a:schemeClr val="tx1"/>
                </a:solidFill>
              </a:rPr>
            </a:br>
            <a:r>
              <a:rPr lang="cs-CZ" sz="2000" dirty="0">
                <a:solidFill>
                  <a:schemeClr val="tx1"/>
                </a:solidFill>
              </a:rPr>
              <a:t>							    3,6%</a:t>
            </a:r>
          </a:p>
        </p:txBody>
      </p:sp>
    </p:spTree>
    <p:extLst>
      <p:ext uri="{BB962C8B-B14F-4D97-AF65-F5344CB8AC3E}">
        <p14:creationId xmlns:p14="http://schemas.microsoft.com/office/powerpoint/2010/main" val="17276956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B7B7BC-459B-4A08-A870-0BAA4C813774}"/>
              </a:ext>
            </a:extLst>
          </p:cNvPr>
          <p:cNvSpPr>
            <a:spLocks noGrp="1"/>
          </p:cNvSpPr>
          <p:nvPr>
            <p:ph type="title"/>
          </p:nvPr>
        </p:nvSpPr>
        <p:spPr>
          <a:xfrm>
            <a:off x="13998" y="0"/>
            <a:ext cx="8596668" cy="1320800"/>
          </a:xfrm>
        </p:spPr>
        <p:txBody>
          <a:bodyPr/>
          <a:lstStyle/>
          <a:p>
            <a:r>
              <a:rPr lang="cs-CZ" dirty="0">
                <a:solidFill>
                  <a:schemeClr val="accent4"/>
                </a:solidFill>
              </a:rPr>
              <a:t>37. Ve které části obce žijete?</a:t>
            </a:r>
          </a:p>
        </p:txBody>
      </p:sp>
      <p:pic>
        <p:nvPicPr>
          <p:cNvPr id="3" name="Obrázek 2"/>
          <p:cNvPicPr>
            <a:picLocks noChangeAspect="1"/>
          </p:cNvPicPr>
          <p:nvPr/>
        </p:nvPicPr>
        <p:blipFill rotWithShape="1">
          <a:blip r:embed="rId2"/>
          <a:srcRect l="19501" r="26570"/>
          <a:stretch/>
        </p:blipFill>
        <p:spPr>
          <a:xfrm>
            <a:off x="954156" y="1587643"/>
            <a:ext cx="8408785" cy="4097539"/>
          </a:xfrm>
          <a:prstGeom prst="rect">
            <a:avLst/>
          </a:prstGeom>
        </p:spPr>
      </p:pic>
    </p:spTree>
    <p:extLst>
      <p:ext uri="{BB962C8B-B14F-4D97-AF65-F5344CB8AC3E}">
        <p14:creationId xmlns:p14="http://schemas.microsoft.com/office/powerpoint/2010/main" val="7148715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25CD35-84CC-4278-850F-78C07008DC22}"/>
              </a:ext>
            </a:extLst>
          </p:cNvPr>
          <p:cNvSpPr>
            <a:spLocks noGrp="1"/>
          </p:cNvSpPr>
          <p:nvPr>
            <p:ph type="title"/>
          </p:nvPr>
        </p:nvSpPr>
        <p:spPr>
          <a:xfrm>
            <a:off x="0" y="0"/>
            <a:ext cx="8596668" cy="1320800"/>
          </a:xfrm>
        </p:spPr>
        <p:txBody>
          <a:bodyPr/>
          <a:lstStyle/>
          <a:p>
            <a:r>
              <a:rPr lang="cs-CZ" dirty="0">
                <a:solidFill>
                  <a:schemeClr val="accent4"/>
                </a:solidFill>
              </a:rPr>
              <a:t>38. Typ Vaší domácnosti:</a:t>
            </a:r>
          </a:p>
        </p:txBody>
      </p:sp>
      <p:graphicFrame>
        <p:nvGraphicFramePr>
          <p:cNvPr id="4" name="Graf 3"/>
          <p:cNvGraphicFramePr>
            <a:graphicFrameLocks/>
          </p:cNvGraphicFramePr>
          <p:nvPr>
            <p:extLst>
              <p:ext uri="{D42A27DB-BD31-4B8C-83A1-F6EECF244321}">
                <p14:modId xmlns:p14="http://schemas.microsoft.com/office/powerpoint/2010/main" val="524779881"/>
              </p:ext>
            </p:extLst>
          </p:nvPr>
        </p:nvGraphicFramePr>
        <p:xfrm>
          <a:off x="284085" y="1242874"/>
          <a:ext cx="10093911" cy="51135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3569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F43ABE-C47E-484B-9C59-F79C8C268BA2}"/>
              </a:ext>
            </a:extLst>
          </p:cNvPr>
          <p:cNvSpPr>
            <a:spLocks noGrp="1"/>
          </p:cNvSpPr>
          <p:nvPr>
            <p:ph type="title"/>
          </p:nvPr>
        </p:nvSpPr>
        <p:spPr>
          <a:xfrm>
            <a:off x="677334" y="504410"/>
            <a:ext cx="8596668" cy="1425990"/>
          </a:xfrm>
        </p:spPr>
        <p:txBody>
          <a:bodyPr/>
          <a:lstStyle/>
          <a:p>
            <a:br>
              <a:rPr lang="cs-CZ" dirty="0"/>
            </a:br>
            <a:r>
              <a:rPr lang="cs-CZ" dirty="0"/>
              <a:t>                           </a:t>
            </a:r>
            <a:r>
              <a:rPr lang="cs-CZ" dirty="0">
                <a:solidFill>
                  <a:schemeClr val="accent4"/>
                </a:solidFill>
              </a:rPr>
              <a:t>Účast:</a:t>
            </a:r>
          </a:p>
        </p:txBody>
      </p:sp>
      <p:sp>
        <p:nvSpPr>
          <p:cNvPr id="3" name="Zástupný symbol pro obsah 2">
            <a:extLst>
              <a:ext uri="{FF2B5EF4-FFF2-40B4-BE49-F238E27FC236}">
                <a16:creationId xmlns:a16="http://schemas.microsoft.com/office/drawing/2014/main" id="{413F8E67-9858-4CF2-BAD5-2E81DC3A40AA}"/>
              </a:ext>
            </a:extLst>
          </p:cNvPr>
          <p:cNvSpPr>
            <a:spLocks noGrp="1"/>
          </p:cNvSpPr>
          <p:nvPr>
            <p:ph idx="1"/>
          </p:nvPr>
        </p:nvSpPr>
        <p:spPr>
          <a:xfrm>
            <a:off x="677333" y="2160590"/>
            <a:ext cx="9272911" cy="1425990"/>
          </a:xfrm>
        </p:spPr>
        <p:txBody>
          <a:bodyPr>
            <a:noAutofit/>
          </a:bodyPr>
          <a:lstStyle/>
          <a:p>
            <a:r>
              <a:rPr lang="cs-CZ" sz="3200" dirty="0"/>
              <a:t>Počet vyplněných dotazníků:</a:t>
            </a:r>
          </a:p>
          <a:p>
            <a:pPr marL="0" indent="0">
              <a:buNone/>
            </a:pPr>
            <a:r>
              <a:rPr lang="cs-CZ" sz="3200" dirty="0"/>
              <a:t>  </a:t>
            </a:r>
            <a:r>
              <a:rPr lang="cs-CZ" sz="3200" b="1" dirty="0"/>
              <a:t>329 kusů </a:t>
            </a:r>
            <a:r>
              <a:rPr lang="cs-CZ" sz="3200" dirty="0"/>
              <a:t>(51 elektronicky, 278 papírově)</a:t>
            </a:r>
          </a:p>
          <a:p>
            <a:r>
              <a:rPr lang="cs-CZ" sz="3200" dirty="0"/>
              <a:t>Počet občanů Skřipova nad 15 let: </a:t>
            </a:r>
          </a:p>
          <a:p>
            <a:pPr marL="0" indent="0">
              <a:buNone/>
            </a:pPr>
            <a:r>
              <a:rPr lang="cs-CZ" sz="3200" dirty="0"/>
              <a:t>   843 obyvatel</a:t>
            </a:r>
          </a:p>
          <a:p>
            <a:r>
              <a:rPr lang="cs-CZ" sz="3200" b="1"/>
              <a:t>39 </a:t>
            </a:r>
            <a:r>
              <a:rPr lang="cs-CZ" sz="3200" b="1" dirty="0"/>
              <a:t>%</a:t>
            </a:r>
            <a:r>
              <a:rPr lang="cs-CZ" sz="3200" dirty="0"/>
              <a:t> obyvatel (nad 15 let) vyplnilo dotazník</a:t>
            </a:r>
          </a:p>
        </p:txBody>
      </p:sp>
    </p:spTree>
    <p:extLst>
      <p:ext uri="{BB962C8B-B14F-4D97-AF65-F5344CB8AC3E}">
        <p14:creationId xmlns:p14="http://schemas.microsoft.com/office/powerpoint/2010/main" val="4302965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C67555-D500-439E-AEBC-B6369EC60AD1}"/>
              </a:ext>
            </a:extLst>
          </p:cNvPr>
          <p:cNvSpPr>
            <a:spLocks noGrp="1"/>
          </p:cNvSpPr>
          <p:nvPr>
            <p:ph type="title"/>
          </p:nvPr>
        </p:nvSpPr>
        <p:spPr>
          <a:xfrm>
            <a:off x="0" y="542"/>
            <a:ext cx="8596668" cy="1320800"/>
          </a:xfrm>
        </p:spPr>
        <p:txBody>
          <a:bodyPr/>
          <a:lstStyle/>
          <a:p>
            <a:r>
              <a:rPr lang="cs-CZ" dirty="0">
                <a:solidFill>
                  <a:schemeClr val="accent4"/>
                </a:solidFill>
              </a:rPr>
              <a:t>39. Jste:</a:t>
            </a:r>
          </a:p>
        </p:txBody>
      </p:sp>
      <p:pic>
        <p:nvPicPr>
          <p:cNvPr id="3" name="Obrázek 2"/>
          <p:cNvPicPr>
            <a:picLocks noChangeAspect="1"/>
          </p:cNvPicPr>
          <p:nvPr/>
        </p:nvPicPr>
        <p:blipFill rotWithShape="1">
          <a:blip r:embed="rId2"/>
          <a:srcRect l="20041" r="28188"/>
          <a:stretch/>
        </p:blipFill>
        <p:spPr>
          <a:xfrm>
            <a:off x="526727" y="1321342"/>
            <a:ext cx="8494644" cy="4483051"/>
          </a:xfrm>
          <a:prstGeom prst="rect">
            <a:avLst/>
          </a:prstGeom>
        </p:spPr>
      </p:pic>
    </p:spTree>
    <p:extLst>
      <p:ext uri="{BB962C8B-B14F-4D97-AF65-F5344CB8AC3E}">
        <p14:creationId xmlns:p14="http://schemas.microsoft.com/office/powerpoint/2010/main" val="6146956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4F13C5-C5C8-49B4-9D72-B36B31281AC2}"/>
              </a:ext>
            </a:extLst>
          </p:cNvPr>
          <p:cNvSpPr>
            <a:spLocks noGrp="1"/>
          </p:cNvSpPr>
          <p:nvPr>
            <p:ph type="title"/>
          </p:nvPr>
        </p:nvSpPr>
        <p:spPr>
          <a:xfrm>
            <a:off x="0" y="0"/>
            <a:ext cx="9202759" cy="785611"/>
          </a:xfrm>
        </p:spPr>
        <p:txBody>
          <a:bodyPr/>
          <a:lstStyle/>
          <a:p>
            <a:r>
              <a:rPr lang="cs-CZ" dirty="0">
                <a:solidFill>
                  <a:schemeClr val="accent4"/>
                </a:solidFill>
              </a:rPr>
              <a:t> 40. Váš věk:</a:t>
            </a:r>
          </a:p>
        </p:txBody>
      </p:sp>
      <p:pic>
        <p:nvPicPr>
          <p:cNvPr id="3" name="Obrázek 2"/>
          <p:cNvPicPr>
            <a:picLocks noChangeAspect="1"/>
          </p:cNvPicPr>
          <p:nvPr/>
        </p:nvPicPr>
        <p:blipFill rotWithShape="1">
          <a:blip r:embed="rId2"/>
          <a:srcRect l="19891" r="25142"/>
          <a:stretch/>
        </p:blipFill>
        <p:spPr>
          <a:xfrm>
            <a:off x="644318" y="1669028"/>
            <a:ext cx="8812696" cy="4380497"/>
          </a:xfrm>
          <a:prstGeom prst="rect">
            <a:avLst/>
          </a:prstGeom>
        </p:spPr>
      </p:pic>
      <p:sp>
        <p:nvSpPr>
          <p:cNvPr id="4" name="Ovál 3">
            <a:extLst>
              <a:ext uri="{FF2B5EF4-FFF2-40B4-BE49-F238E27FC236}">
                <a16:creationId xmlns:a16="http://schemas.microsoft.com/office/drawing/2014/main" id="{382ED06E-EC8E-44BC-AF30-7C8107EDCA1F}"/>
              </a:ext>
            </a:extLst>
          </p:cNvPr>
          <p:cNvSpPr/>
          <p:nvPr/>
        </p:nvSpPr>
        <p:spPr>
          <a:xfrm>
            <a:off x="3169328" y="2521258"/>
            <a:ext cx="1065321" cy="585926"/>
          </a:xfrm>
          <a:prstGeom prst="ellipse">
            <a:avLst/>
          </a:prstGeom>
          <a:solidFill>
            <a:srgbClr val="109618"/>
          </a:solidFill>
          <a:ln>
            <a:solidFill>
              <a:srgbClr val="10961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t>27%</a:t>
            </a:r>
          </a:p>
        </p:txBody>
      </p:sp>
    </p:spTree>
    <p:extLst>
      <p:ext uri="{BB962C8B-B14F-4D97-AF65-F5344CB8AC3E}">
        <p14:creationId xmlns:p14="http://schemas.microsoft.com/office/powerpoint/2010/main" val="39879842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p:cNvPicPr>
            <a:picLocks noGrp="1" noChangeAspect="1"/>
          </p:cNvPicPr>
          <p:nvPr>
            <p:ph idx="1"/>
          </p:nvPr>
        </p:nvPicPr>
        <p:blipFill rotWithShape="1">
          <a:blip r:embed="rId2"/>
          <a:srcRect l="20306" r="15723"/>
          <a:stretch/>
        </p:blipFill>
        <p:spPr>
          <a:xfrm>
            <a:off x="551714" y="1833388"/>
            <a:ext cx="9077740" cy="3877144"/>
          </a:xfrm>
          <a:prstGeom prst="rect">
            <a:avLst/>
          </a:prstGeom>
        </p:spPr>
      </p:pic>
      <p:sp>
        <p:nvSpPr>
          <p:cNvPr id="2" name="Nadpis 1"/>
          <p:cNvSpPr>
            <a:spLocks noGrp="1"/>
          </p:cNvSpPr>
          <p:nvPr>
            <p:ph type="title"/>
          </p:nvPr>
        </p:nvSpPr>
        <p:spPr>
          <a:xfrm>
            <a:off x="88776" y="124287"/>
            <a:ext cx="8596668" cy="1320800"/>
          </a:xfrm>
        </p:spPr>
        <p:txBody>
          <a:bodyPr>
            <a:normAutofit fontScale="90000"/>
          </a:bodyPr>
          <a:lstStyle/>
          <a:p>
            <a:r>
              <a:rPr lang="cs-CZ" dirty="0">
                <a:solidFill>
                  <a:schemeClr val="accent4"/>
                </a:solidFill>
              </a:rPr>
              <a:t>41. </a:t>
            </a:r>
            <a:r>
              <a:rPr lang="cs-CZ" sz="4000" dirty="0">
                <a:solidFill>
                  <a:schemeClr val="accent4"/>
                </a:solidFill>
              </a:rPr>
              <a:t>Jste</a:t>
            </a:r>
            <a:r>
              <a:rPr lang="cs-CZ" dirty="0">
                <a:solidFill>
                  <a:schemeClr val="accent4"/>
                </a:solidFill>
              </a:rPr>
              <a:t>: </a:t>
            </a:r>
            <a:br>
              <a:rPr lang="cs-CZ" dirty="0">
                <a:solidFill>
                  <a:schemeClr val="accent4"/>
                </a:solidFill>
              </a:rPr>
            </a:br>
            <a:br>
              <a:rPr lang="cs-CZ" dirty="0">
                <a:solidFill>
                  <a:schemeClr val="accent4"/>
                </a:solidFill>
              </a:rPr>
            </a:br>
            <a:br>
              <a:rPr lang="cs-CZ" dirty="0">
                <a:solidFill>
                  <a:schemeClr val="accent4"/>
                </a:solidFill>
              </a:rPr>
            </a:br>
            <a:br>
              <a:rPr lang="cs-CZ" dirty="0">
                <a:solidFill>
                  <a:schemeClr val="accent4"/>
                </a:solidFill>
              </a:rPr>
            </a:br>
            <a:r>
              <a:rPr lang="cs-CZ" dirty="0">
                <a:solidFill>
                  <a:schemeClr val="accent4"/>
                </a:solidFill>
              </a:rPr>
              <a:t>  </a:t>
            </a:r>
            <a:r>
              <a:rPr lang="cs-CZ" sz="2700" dirty="0">
                <a:solidFill>
                  <a:schemeClr val="tx1"/>
                </a:solidFill>
              </a:rPr>
              <a:t>5,4% </a:t>
            </a:r>
            <a:br>
              <a:rPr lang="cs-CZ" sz="2700" dirty="0">
                <a:solidFill>
                  <a:schemeClr val="tx1"/>
                </a:solidFill>
              </a:rPr>
            </a:br>
            <a:br>
              <a:rPr lang="cs-CZ" sz="2700" dirty="0">
                <a:solidFill>
                  <a:schemeClr val="tx1"/>
                </a:solidFill>
              </a:rPr>
            </a:br>
            <a:br>
              <a:rPr lang="cs-CZ" sz="2700" dirty="0">
                <a:solidFill>
                  <a:schemeClr val="tx1"/>
                </a:solidFill>
              </a:rPr>
            </a:br>
            <a:br>
              <a:rPr lang="cs-CZ" sz="2700" dirty="0">
                <a:solidFill>
                  <a:schemeClr val="tx1"/>
                </a:solidFill>
              </a:rPr>
            </a:br>
            <a:r>
              <a:rPr lang="cs-CZ" sz="2700" dirty="0">
                <a:solidFill>
                  <a:schemeClr val="tx1"/>
                </a:solidFill>
              </a:rPr>
              <a:t>                                            4%</a:t>
            </a:r>
            <a:br>
              <a:rPr lang="cs-CZ" sz="2700" dirty="0">
                <a:solidFill>
                  <a:schemeClr val="tx1"/>
                </a:solidFill>
              </a:rPr>
            </a:br>
            <a:br>
              <a:rPr lang="cs-CZ" sz="2700" dirty="0">
                <a:solidFill>
                  <a:schemeClr val="tx1"/>
                </a:solidFill>
              </a:rPr>
            </a:br>
            <a:br>
              <a:rPr lang="cs-CZ" sz="2700" dirty="0">
                <a:solidFill>
                  <a:schemeClr val="tx1"/>
                </a:solidFill>
              </a:rPr>
            </a:br>
            <a:r>
              <a:rPr lang="cs-CZ" sz="2700" dirty="0">
                <a:solidFill>
                  <a:schemeClr val="tx1"/>
                </a:solidFill>
              </a:rPr>
              <a:t>                                           </a:t>
            </a:r>
          </a:p>
        </p:txBody>
      </p:sp>
    </p:spTree>
    <p:extLst>
      <p:ext uri="{BB962C8B-B14F-4D97-AF65-F5344CB8AC3E}">
        <p14:creationId xmlns:p14="http://schemas.microsoft.com/office/powerpoint/2010/main" val="29859819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ECDEF5-09F2-4713-BBFD-B000E474494C}"/>
              </a:ext>
            </a:extLst>
          </p:cNvPr>
          <p:cNvSpPr>
            <a:spLocks noGrp="1"/>
          </p:cNvSpPr>
          <p:nvPr>
            <p:ph type="title"/>
          </p:nvPr>
        </p:nvSpPr>
        <p:spPr>
          <a:xfrm>
            <a:off x="0" y="0"/>
            <a:ext cx="8596668" cy="556156"/>
          </a:xfrm>
        </p:spPr>
        <p:txBody>
          <a:bodyPr>
            <a:normAutofit/>
          </a:bodyPr>
          <a:lstStyle/>
          <a:p>
            <a:r>
              <a:rPr lang="cs-CZ" sz="2800" dirty="0">
                <a:solidFill>
                  <a:schemeClr val="accent4"/>
                </a:solidFill>
              </a:rPr>
              <a:t>42. Komentáře, návrhy:</a:t>
            </a:r>
          </a:p>
        </p:txBody>
      </p:sp>
      <p:sp>
        <p:nvSpPr>
          <p:cNvPr id="6" name="Zástupný obsah 3">
            <a:extLst>
              <a:ext uri="{FF2B5EF4-FFF2-40B4-BE49-F238E27FC236}">
                <a16:creationId xmlns:a16="http://schemas.microsoft.com/office/drawing/2014/main" id="{7A55C096-3D41-4775-AC2B-43CBDE3FE2FC}"/>
              </a:ext>
            </a:extLst>
          </p:cNvPr>
          <p:cNvSpPr>
            <a:spLocks noGrp="1"/>
          </p:cNvSpPr>
          <p:nvPr>
            <p:ph idx="1"/>
          </p:nvPr>
        </p:nvSpPr>
        <p:spPr>
          <a:xfrm>
            <a:off x="214168" y="609424"/>
            <a:ext cx="11763663" cy="6085268"/>
          </a:xfrm>
        </p:spPr>
        <p:txBody>
          <a:bodyPr>
            <a:normAutofit fontScale="92500" lnSpcReduction="20000"/>
          </a:bodyPr>
          <a:lstStyle/>
          <a:p>
            <a:r>
              <a:rPr lang="cs-CZ" dirty="0">
                <a:solidFill>
                  <a:schemeClr val="tx1"/>
                </a:solidFill>
              </a:rPr>
              <a:t>V obci se mi moc líbí, obec vzkvétá, spousta práce pro Hrabství (7).</a:t>
            </a:r>
          </a:p>
          <a:p>
            <a:r>
              <a:rPr lang="cs-CZ" dirty="0">
                <a:solidFill>
                  <a:schemeClr val="tx1"/>
                </a:solidFill>
              </a:rPr>
              <a:t>Nejdůležitější je podle mého udělat společnou ČOV a poté opravit komunikace a snažit se přidat co nejvíce chodníku. :) Začít aktivně pracovat a jít příkladem v tomto obyvatelům P.S.: Zatím nemám děti ve škole ani školce, ale je to povinná otázka a musela jsem odpovědět..</a:t>
            </a:r>
          </a:p>
          <a:p>
            <a:r>
              <a:rPr lang="cs-CZ" dirty="0">
                <a:solidFill>
                  <a:schemeClr val="tx1"/>
                </a:solidFill>
              </a:rPr>
              <a:t>Zapojit do činnosti obce a zastupitelstva občany, kteří trvalé bydlí v obcích  a mají zájem o fungování a prosperitu. Někteří zastupitelé a členové komisi dojíždějí a nemají přímý kontakt s obcí.</a:t>
            </a:r>
          </a:p>
          <a:p>
            <a:r>
              <a:rPr lang="cs-CZ" dirty="0">
                <a:solidFill>
                  <a:schemeClr val="tx1"/>
                </a:solidFill>
              </a:rPr>
              <a:t>Uvítala bych zákaz ohňostrojů na veřejném prostranství(2).</a:t>
            </a:r>
          </a:p>
          <a:p>
            <a:r>
              <a:rPr lang="cs-CZ" dirty="0">
                <a:solidFill>
                  <a:schemeClr val="tx1"/>
                </a:solidFill>
              </a:rPr>
              <a:t>Nepodporovat spolky mimo působnost obce.</a:t>
            </a:r>
          </a:p>
          <a:p>
            <a:r>
              <a:rPr lang="cs-CZ" dirty="0">
                <a:solidFill>
                  <a:schemeClr val="tx1"/>
                </a:solidFill>
              </a:rPr>
              <a:t>Zastupitelé bděte . Jednou budou vaše kroky posuzovat vaše děti.</a:t>
            </a:r>
          </a:p>
          <a:p>
            <a:r>
              <a:rPr lang="cs-CZ" dirty="0">
                <a:solidFill>
                  <a:schemeClr val="tx1"/>
                </a:solidFill>
              </a:rPr>
              <a:t>U otázky č. 15 máte specificky uvedeno, že kdo nemá děti, nemá vyplňovat, ale zároveň je tato otázka povinná, takže bez vyplnění nelze odeslat. Tímto budete mít asi trochu zkreslující informace.</a:t>
            </a:r>
          </a:p>
          <a:p>
            <a:r>
              <a:rPr lang="cs-CZ" dirty="0">
                <a:solidFill>
                  <a:schemeClr val="tx1"/>
                </a:solidFill>
              </a:rPr>
              <a:t>Dořešit zázemí pro stavební četu.</a:t>
            </a:r>
          </a:p>
          <a:p>
            <a:r>
              <a:rPr lang="cs-CZ" dirty="0">
                <a:solidFill>
                  <a:schemeClr val="tx1"/>
                </a:solidFill>
              </a:rPr>
              <a:t>Chodník u kaple v hrabství je nebezpečný pro </a:t>
            </a:r>
            <a:r>
              <a:rPr lang="cs-CZ" dirty="0" err="1">
                <a:solidFill>
                  <a:schemeClr val="tx1"/>
                </a:solidFill>
              </a:rPr>
              <a:t>hrajici</a:t>
            </a:r>
            <a:r>
              <a:rPr lang="cs-CZ" dirty="0">
                <a:solidFill>
                  <a:schemeClr val="tx1"/>
                </a:solidFill>
              </a:rPr>
              <a:t> si děti, mel byt přihrnut zeminou.</a:t>
            </a:r>
          </a:p>
          <a:p>
            <a:r>
              <a:rPr lang="cs-CZ" dirty="0">
                <a:solidFill>
                  <a:schemeClr val="tx1"/>
                </a:solidFill>
              </a:rPr>
              <a:t>Opravit kolotoč - Hrabství, chodníky mezi hroby – Hrabství (2).</a:t>
            </a:r>
          </a:p>
          <a:p>
            <a:r>
              <a:rPr lang="cs-CZ" dirty="0">
                <a:solidFill>
                  <a:schemeClr val="tx1"/>
                </a:solidFill>
              </a:rPr>
              <a:t>Zvýšit poplatky ze psů. Občané s většími pozemky si zvyšují terén a poškozují veřejné komunikace. Parkují u menších zahrad a znečišťují odpadky a jedem okolní zahrady. Hnijící trávu ze zahrady sypou k obecní komunikaci. Hluk sekaček a psů je už neúnosný! Jak daleko může sekat od souseda?</a:t>
            </a:r>
          </a:p>
          <a:p>
            <a:r>
              <a:rPr lang="cs-CZ" dirty="0">
                <a:solidFill>
                  <a:schemeClr val="tx1"/>
                </a:solidFill>
              </a:rPr>
              <a:t>Upozornil bych občany, že odházet sníh od svého plotu před příjezdem pluhu doprostřed cesty není normální, pluh pak shrne všechen na jednu stranu, výsledkem jsou sousedské spory.</a:t>
            </a:r>
          </a:p>
          <a:p>
            <a:r>
              <a:rPr lang="cs-CZ" dirty="0">
                <a:solidFill>
                  <a:schemeClr val="tx1"/>
                </a:solidFill>
              </a:rPr>
              <a:t>Naše obec vzkvétá díky p. Čechovi a zastupitelům a je moc krásná, žije se mi tady skvěle od narození a nikdy by se nepřestěhoval a přeji krásný den!!!!.  </a:t>
            </a:r>
          </a:p>
        </p:txBody>
      </p:sp>
    </p:spTree>
    <p:extLst>
      <p:ext uri="{BB962C8B-B14F-4D97-AF65-F5344CB8AC3E}">
        <p14:creationId xmlns:p14="http://schemas.microsoft.com/office/powerpoint/2010/main" val="14258359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6BBDD3-1D8B-46B0-8C75-00C358724657}"/>
              </a:ext>
            </a:extLst>
          </p:cNvPr>
          <p:cNvSpPr>
            <a:spLocks noGrp="1"/>
          </p:cNvSpPr>
          <p:nvPr>
            <p:ph type="title"/>
          </p:nvPr>
        </p:nvSpPr>
        <p:spPr>
          <a:xfrm>
            <a:off x="0" y="0"/>
            <a:ext cx="8596668" cy="592929"/>
          </a:xfrm>
        </p:spPr>
        <p:txBody>
          <a:bodyPr>
            <a:normAutofit/>
          </a:bodyPr>
          <a:lstStyle/>
          <a:p>
            <a:r>
              <a:rPr lang="cs-CZ" sz="2800" dirty="0">
                <a:solidFill>
                  <a:schemeClr val="accent4"/>
                </a:solidFill>
              </a:rPr>
              <a:t>42.Komentáře, návrhy:</a:t>
            </a:r>
          </a:p>
        </p:txBody>
      </p:sp>
      <p:sp>
        <p:nvSpPr>
          <p:cNvPr id="5" name="Zástupný obsah 3">
            <a:extLst>
              <a:ext uri="{FF2B5EF4-FFF2-40B4-BE49-F238E27FC236}">
                <a16:creationId xmlns:a16="http://schemas.microsoft.com/office/drawing/2014/main" id="{912D6FDD-65A4-454F-A87F-704254445B87}"/>
              </a:ext>
            </a:extLst>
          </p:cNvPr>
          <p:cNvSpPr>
            <a:spLocks noGrp="1"/>
          </p:cNvSpPr>
          <p:nvPr>
            <p:ph idx="1"/>
          </p:nvPr>
        </p:nvSpPr>
        <p:spPr>
          <a:xfrm>
            <a:off x="269185" y="468641"/>
            <a:ext cx="11653630" cy="6118589"/>
          </a:xfrm>
        </p:spPr>
        <p:txBody>
          <a:bodyPr>
            <a:noAutofit/>
          </a:bodyPr>
          <a:lstStyle/>
          <a:p>
            <a:r>
              <a:rPr lang="cs-CZ" sz="1600" dirty="0">
                <a:solidFill>
                  <a:schemeClr val="tx1"/>
                </a:solidFill>
              </a:rPr>
              <a:t>Výstavba </a:t>
            </a:r>
            <a:r>
              <a:rPr lang="cs-CZ" sz="1600" dirty="0" err="1">
                <a:solidFill>
                  <a:schemeClr val="tx1"/>
                </a:solidFill>
              </a:rPr>
              <a:t>workoutového</a:t>
            </a:r>
            <a:r>
              <a:rPr lang="cs-CZ" sz="1600" dirty="0">
                <a:solidFill>
                  <a:schemeClr val="tx1"/>
                </a:solidFill>
              </a:rPr>
              <a:t> hřiště na místním hřišti v Hrabství.</a:t>
            </a:r>
          </a:p>
          <a:p>
            <a:r>
              <a:rPr lang="cs-CZ" sz="1600" dirty="0">
                <a:solidFill>
                  <a:schemeClr val="tx1"/>
                </a:solidFill>
              </a:rPr>
              <a:t>Nedodržování nočního klidu v letním období od 22:00 hod. (2) </a:t>
            </a:r>
          </a:p>
          <a:p>
            <a:r>
              <a:rPr lang="cs-CZ" sz="1600" dirty="0">
                <a:solidFill>
                  <a:schemeClr val="tx1"/>
                </a:solidFill>
              </a:rPr>
              <a:t>Umožnit, aby měli důchodci kam chodit nakupovat. Vyjít vstříc dětem, které chodí do kroužků, aby měli lepší a kvalitnější zázemí.</a:t>
            </a:r>
          </a:p>
          <a:p>
            <a:r>
              <a:rPr lang="cs-CZ" sz="1600" dirty="0">
                <a:solidFill>
                  <a:schemeClr val="tx1"/>
                </a:solidFill>
              </a:rPr>
              <a:t>Občané důchodového věku by měli užívat důchod a uvolnit pracovní místa mladším občanům.</a:t>
            </a:r>
          </a:p>
          <a:p>
            <a:r>
              <a:rPr lang="cs-CZ" sz="1600" dirty="0">
                <a:solidFill>
                  <a:schemeClr val="tx1"/>
                </a:solidFill>
              </a:rPr>
              <a:t>Pořízení větrné elektrárny!!! Omezení kamionové dopravy (přetížené) nižší komunikace!! Odstranění napadených topolů z firmy BEST úprava živého plotu, odstranění živého plotu u p. Kubánka (nepřehledná zatáčka)! Popraskaná vozovka u p. Večerka. (2)</a:t>
            </a:r>
          </a:p>
          <a:p>
            <a:r>
              <a:rPr lang="cs-CZ" sz="1600" dirty="0">
                <a:solidFill>
                  <a:schemeClr val="tx1"/>
                </a:solidFill>
              </a:rPr>
              <a:t>V lesích je neuvěřitelné množství odpadků, věřím, že společnými silami - určitě by se do úklidu dobrovolníci našli - bychom tuto skutečnost mohli změnit.</a:t>
            </a:r>
          </a:p>
          <a:p>
            <a:r>
              <a:rPr lang="cs-CZ" sz="1600" dirty="0">
                <a:solidFill>
                  <a:schemeClr val="tx1"/>
                </a:solidFill>
              </a:rPr>
              <a:t>Osoba, která by zajišťovala převoz lidí, kteří nemůžou jet dopravním prostředkem (autobusem) na vyšetření nebo vyřízení různých věcí potřebné k životu.</a:t>
            </a:r>
          </a:p>
          <a:p>
            <a:r>
              <a:rPr lang="cs-CZ" sz="1600" dirty="0">
                <a:solidFill>
                  <a:schemeClr val="tx1"/>
                </a:solidFill>
              </a:rPr>
              <a:t>Vyřešit kanalizaci pro nové a stávající domy.</a:t>
            </a:r>
          </a:p>
          <a:p>
            <a:r>
              <a:rPr lang="cs-CZ" sz="1600" dirty="0">
                <a:solidFill>
                  <a:schemeClr val="tx1"/>
                </a:solidFill>
              </a:rPr>
              <a:t>Cedule u vjezdu do obce, zákaz podomního prodeje, obec pod kamerovým systémem, vytápění firma HON, častější průběh policie ČR o víkendech - kontroly PČR. Vyhozené peníze za stavbu na hřišti za ty peníze by to hřiště mělo byt i z tribunami</a:t>
            </a:r>
          </a:p>
          <a:p>
            <a:r>
              <a:rPr lang="cs-CZ" sz="1600" dirty="0">
                <a:solidFill>
                  <a:schemeClr val="tx1"/>
                </a:solidFill>
              </a:rPr>
              <a:t>Více zeleně v obci, bezpečnost chodců, oprava zdi u starého obecního úřadu, více úklidu chodníků a komunikací</a:t>
            </a:r>
          </a:p>
          <a:p>
            <a:r>
              <a:rPr lang="cs-CZ" sz="1600" dirty="0">
                <a:solidFill>
                  <a:schemeClr val="tx1"/>
                </a:solidFill>
              </a:rPr>
              <a:t>Vylepšit pracovní nasazení OP, jejich důslednost a kontrolu vykonané práce starostou. Využití vodárny pro místní občany a </a:t>
            </a:r>
            <a:r>
              <a:rPr lang="cs-CZ" sz="1600" dirty="0" err="1">
                <a:solidFill>
                  <a:schemeClr val="tx1"/>
                </a:solidFill>
              </a:rPr>
              <a:t>né</a:t>
            </a:r>
            <a:r>
              <a:rPr lang="cs-CZ" sz="1600" dirty="0">
                <a:solidFill>
                  <a:schemeClr val="tx1"/>
                </a:solidFill>
              </a:rPr>
              <a:t> soukromé </a:t>
            </a:r>
            <a:r>
              <a:rPr lang="cs-CZ" sz="1600" dirty="0" err="1">
                <a:solidFill>
                  <a:schemeClr val="tx1"/>
                </a:solidFill>
              </a:rPr>
              <a:t>záležit</a:t>
            </a:r>
            <a:r>
              <a:rPr lang="cs-CZ" sz="1600" dirty="0">
                <a:solidFill>
                  <a:schemeClr val="tx1"/>
                </a:solidFill>
              </a:rPr>
              <a:t>.!!! Vybudování nového hřbitova. Dokončení cesty k </a:t>
            </a:r>
            <a:r>
              <a:rPr lang="cs-CZ" sz="1600" dirty="0" err="1">
                <a:solidFill>
                  <a:schemeClr val="tx1"/>
                </a:solidFill>
              </a:rPr>
              <a:t>Balatónů</a:t>
            </a:r>
            <a:r>
              <a:rPr lang="cs-CZ" sz="1600" dirty="0">
                <a:solidFill>
                  <a:schemeClr val="tx1"/>
                </a:solidFill>
              </a:rPr>
              <a:t>!!</a:t>
            </a:r>
          </a:p>
          <a:p>
            <a:r>
              <a:rPr lang="cs-CZ" sz="1600" dirty="0">
                <a:solidFill>
                  <a:schemeClr val="tx1"/>
                </a:solidFill>
              </a:rPr>
              <a:t>René Binar v.r.</a:t>
            </a:r>
          </a:p>
        </p:txBody>
      </p:sp>
    </p:spTree>
    <p:extLst>
      <p:ext uri="{BB962C8B-B14F-4D97-AF65-F5344CB8AC3E}">
        <p14:creationId xmlns:p14="http://schemas.microsoft.com/office/powerpoint/2010/main" val="32427893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obsah 3">
            <a:extLst>
              <a:ext uri="{FF2B5EF4-FFF2-40B4-BE49-F238E27FC236}">
                <a16:creationId xmlns:a16="http://schemas.microsoft.com/office/drawing/2014/main" id="{651C8DED-4F90-4A81-ABF9-C5CBB249B246}"/>
              </a:ext>
            </a:extLst>
          </p:cNvPr>
          <p:cNvSpPr>
            <a:spLocks noGrp="1"/>
          </p:cNvSpPr>
          <p:nvPr>
            <p:ph idx="1"/>
          </p:nvPr>
        </p:nvSpPr>
        <p:spPr>
          <a:xfrm>
            <a:off x="170155" y="535994"/>
            <a:ext cx="11851689" cy="6226029"/>
          </a:xfrm>
        </p:spPr>
        <p:txBody>
          <a:bodyPr>
            <a:noAutofit/>
          </a:bodyPr>
          <a:lstStyle/>
          <a:p>
            <a:pPr algn="just"/>
            <a:r>
              <a:rPr lang="cs-CZ" sz="1600" dirty="0">
                <a:solidFill>
                  <a:schemeClr val="tx1"/>
                </a:solidFill>
              </a:rPr>
              <a:t>Dotazník není anonymní (viz </a:t>
            </a:r>
            <a:r>
              <a:rPr lang="cs-CZ" sz="1600" dirty="0" err="1">
                <a:solidFill>
                  <a:schemeClr val="tx1"/>
                </a:solidFill>
              </a:rPr>
              <a:t>ot</a:t>
            </a:r>
            <a:r>
              <a:rPr lang="cs-CZ" sz="1600" dirty="0">
                <a:solidFill>
                  <a:schemeClr val="tx1"/>
                </a:solidFill>
              </a:rPr>
              <a:t>. 35-41), chodník u dětského hřiště Hrabství je provedením nebezpečný pro hrající si děti</a:t>
            </a:r>
          </a:p>
          <a:p>
            <a:pPr algn="just"/>
            <a:r>
              <a:rPr lang="cs-CZ" sz="1600" dirty="0">
                <a:solidFill>
                  <a:schemeClr val="tx1"/>
                </a:solidFill>
              </a:rPr>
              <a:t>Znovu apeluji na úpravu </a:t>
            </a:r>
            <a:r>
              <a:rPr lang="cs-CZ" sz="1600" dirty="0" err="1">
                <a:solidFill>
                  <a:schemeClr val="tx1"/>
                </a:solidFill>
              </a:rPr>
              <a:t>záhumenní</a:t>
            </a:r>
            <a:r>
              <a:rPr lang="cs-CZ" sz="1600" dirty="0">
                <a:solidFill>
                  <a:schemeClr val="tx1"/>
                </a:solidFill>
              </a:rPr>
              <a:t> spojnice k firmě HON. Ve Skřipově bydlím 32 let, je pořád stejně blátivá.</a:t>
            </a:r>
            <a:endParaRPr lang="cs-CZ" sz="1600" dirty="0"/>
          </a:p>
          <a:p>
            <a:pPr algn="just"/>
            <a:r>
              <a:rPr lang="cs-CZ" sz="1600" dirty="0"/>
              <a:t>Dokončení stezky k rybníku Balaton.(5) </a:t>
            </a:r>
          </a:p>
          <a:p>
            <a:pPr algn="just"/>
            <a:r>
              <a:rPr lang="cs-CZ" sz="1600" dirty="0"/>
              <a:t>Chodníky od začátku obce až po hřbitov v Hrabství - chybí!</a:t>
            </a:r>
          </a:p>
          <a:p>
            <a:pPr algn="just"/>
            <a:r>
              <a:rPr lang="cs-CZ" sz="1600" dirty="0"/>
              <a:t>Někteří lidé v zimním období dávají do kamen to co tam nepatří (plast, guma, atd....). Někdy se v obci nedá dýchat!!(2)</a:t>
            </a:r>
          </a:p>
          <a:p>
            <a:pPr algn="just"/>
            <a:r>
              <a:rPr lang="cs-CZ" sz="1600" dirty="0"/>
              <a:t>Na malém hřišti chybí posezení - pergola.</a:t>
            </a:r>
          </a:p>
          <a:p>
            <a:pPr algn="just"/>
            <a:r>
              <a:rPr lang="cs-CZ" sz="1600" dirty="0"/>
              <a:t>Do doby než se vyřeší kanalizace jako celek, je třeba vyčistit části, které byla kamerovým systémem zaznamenány a je míň náročná na vyčištění vlastními prostředky obce.</a:t>
            </a:r>
          </a:p>
          <a:p>
            <a:pPr algn="just"/>
            <a:r>
              <a:rPr lang="cs-CZ" sz="1600" dirty="0"/>
              <a:t>Otevřít novou klubovnu pro veřejnost, různé sport. aktivity - posezení - hospůdka - ping-pong - malá kavárnička.</a:t>
            </a:r>
          </a:p>
          <a:p>
            <a:pPr algn="just"/>
            <a:r>
              <a:rPr lang="cs-CZ" sz="1600" dirty="0"/>
              <a:t>Ponechat tenisový kurt na hřišti, zpřístupnit novou klubovnu na hřišti - např. pro ping-pong, posezení, hospůdka (bistro), apod. </a:t>
            </a:r>
          </a:p>
          <a:p>
            <a:pPr algn="just"/>
            <a:r>
              <a:rPr lang="cs-CZ" sz="1600" dirty="0"/>
              <a:t>Vypouštění žump do obecní kanalizace, tomu by se mělo zabránit. Je to cítit po celém domě v sousedství po celý den.</a:t>
            </a:r>
          </a:p>
          <a:p>
            <a:pPr algn="just"/>
            <a:r>
              <a:rPr lang="cs-CZ" sz="1600" dirty="0"/>
              <a:t>Chybí zde jak sportovní, tak kulturní vyžití!</a:t>
            </a:r>
          </a:p>
          <a:p>
            <a:pPr algn="just"/>
            <a:r>
              <a:rPr lang="cs-CZ" sz="1600" dirty="0"/>
              <a:t>Přechod pro chodce.</a:t>
            </a:r>
          </a:p>
          <a:p>
            <a:pPr algn="just"/>
            <a:r>
              <a:rPr lang="cs-CZ" sz="1600" dirty="0"/>
              <a:t>Špatná dopravní situace 463 (bývalá restaurace) - směr 57. Nebezpečná pro děti do a ze školy, bez chodníku, omezení rychlosti, retardéry, přechod, chodník.</a:t>
            </a:r>
          </a:p>
          <a:p>
            <a:pPr algn="just"/>
            <a:r>
              <a:rPr lang="cs-CZ" sz="1600" dirty="0"/>
              <a:t>Větší parkovací plocha u pošty.</a:t>
            </a:r>
          </a:p>
        </p:txBody>
      </p:sp>
      <p:sp>
        <p:nvSpPr>
          <p:cNvPr id="7" name="Nadpis 1">
            <a:extLst>
              <a:ext uri="{FF2B5EF4-FFF2-40B4-BE49-F238E27FC236}">
                <a16:creationId xmlns:a16="http://schemas.microsoft.com/office/drawing/2014/main" id="{4A5B1424-29C0-4F34-A584-2C525AF015EC}"/>
              </a:ext>
            </a:extLst>
          </p:cNvPr>
          <p:cNvSpPr>
            <a:spLocks noGrp="1"/>
          </p:cNvSpPr>
          <p:nvPr>
            <p:ph type="title"/>
          </p:nvPr>
        </p:nvSpPr>
        <p:spPr>
          <a:xfrm>
            <a:off x="0" y="0"/>
            <a:ext cx="8596312" cy="535994"/>
          </a:xfrm>
        </p:spPr>
        <p:txBody>
          <a:bodyPr>
            <a:normAutofit/>
          </a:bodyPr>
          <a:lstStyle/>
          <a:p>
            <a:r>
              <a:rPr lang="cs-CZ" sz="2800" dirty="0">
                <a:solidFill>
                  <a:schemeClr val="accent4"/>
                </a:solidFill>
              </a:rPr>
              <a:t>42.Komentáře, návrhy:</a:t>
            </a:r>
          </a:p>
        </p:txBody>
      </p:sp>
    </p:spTree>
    <p:extLst>
      <p:ext uri="{BB962C8B-B14F-4D97-AF65-F5344CB8AC3E}">
        <p14:creationId xmlns:p14="http://schemas.microsoft.com/office/powerpoint/2010/main" val="23049071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8596668" cy="652530"/>
          </a:xfrm>
        </p:spPr>
        <p:txBody>
          <a:bodyPr>
            <a:normAutofit/>
          </a:bodyPr>
          <a:lstStyle/>
          <a:p>
            <a:r>
              <a:rPr lang="cs-CZ" sz="2800" dirty="0">
                <a:solidFill>
                  <a:schemeClr val="accent4"/>
                </a:solidFill>
              </a:rPr>
              <a:t>42.Komentáře, návrhy:</a:t>
            </a:r>
            <a:endParaRPr lang="cs-CZ" sz="2800" dirty="0"/>
          </a:p>
        </p:txBody>
      </p:sp>
      <p:sp>
        <p:nvSpPr>
          <p:cNvPr id="3" name="Zástupný symbol pro obsah 2"/>
          <p:cNvSpPr>
            <a:spLocks noGrp="1"/>
          </p:cNvSpPr>
          <p:nvPr>
            <p:ph idx="1"/>
          </p:nvPr>
        </p:nvSpPr>
        <p:spPr>
          <a:xfrm>
            <a:off x="136273" y="529003"/>
            <a:ext cx="11919454" cy="6129250"/>
          </a:xfrm>
        </p:spPr>
        <p:txBody>
          <a:bodyPr>
            <a:normAutofit fontScale="92500" lnSpcReduction="10000"/>
          </a:bodyPr>
          <a:lstStyle/>
          <a:p>
            <a:r>
              <a:rPr lang="cs-CZ" dirty="0">
                <a:solidFill>
                  <a:schemeClr val="tx1"/>
                </a:solidFill>
              </a:rPr>
              <a:t>Dle mého názoru by se měla jako priorita </a:t>
            </a:r>
            <a:r>
              <a:rPr lang="cs-CZ" dirty="0" err="1">
                <a:solidFill>
                  <a:schemeClr val="tx1"/>
                </a:solidFill>
              </a:rPr>
              <a:t>pořešit</a:t>
            </a:r>
            <a:r>
              <a:rPr lang="cs-CZ" dirty="0">
                <a:solidFill>
                  <a:schemeClr val="tx1"/>
                </a:solidFill>
              </a:rPr>
              <a:t> plynofikace a ČOV a následně řešit opravy silnic a chodníků.</a:t>
            </a:r>
          </a:p>
          <a:p>
            <a:r>
              <a:rPr lang="cs-CZ" dirty="0">
                <a:solidFill>
                  <a:schemeClr val="tx1"/>
                </a:solidFill>
              </a:rPr>
              <a:t>Větší využití pracovních strojů obec.</a:t>
            </a:r>
          </a:p>
          <a:p>
            <a:r>
              <a:rPr lang="cs-CZ" dirty="0">
                <a:solidFill>
                  <a:schemeClr val="tx1"/>
                </a:solidFill>
              </a:rPr>
              <a:t>Apeluji a prosím o použití selského rozumu. Nemůžu si na Binary stěžovat veřejně pokud tady chci žít. Opravdu nemá obec žádné pravomoci proti nim? Mnohokrát děkuji za jakoukoliv snahu obce o narušení činnosti tak bezohledných lidí....někdy se to opravdu nedá vydržet.</a:t>
            </a:r>
          </a:p>
          <a:p>
            <a:r>
              <a:rPr lang="cs-CZ" dirty="0">
                <a:solidFill>
                  <a:schemeClr val="tx1"/>
                </a:solidFill>
              </a:rPr>
              <a:t>Zbytečně megalomanská investice na sport. zázemí a hřiště ve Skřipově, obecní schránku nechat venku na OÚ.</a:t>
            </a:r>
          </a:p>
          <a:p>
            <a:r>
              <a:rPr lang="cs-CZ" dirty="0">
                <a:solidFill>
                  <a:schemeClr val="tx1"/>
                </a:solidFill>
              </a:rPr>
              <a:t>Prodloužit chodník směr škola - fara (úprava travnatého svahu).</a:t>
            </a:r>
          </a:p>
          <a:p>
            <a:r>
              <a:rPr lang="cs-CZ" dirty="0">
                <a:solidFill>
                  <a:schemeClr val="tx1"/>
                </a:solidFill>
              </a:rPr>
              <a:t>Mohl by tu být bowling, posilovna, sál na různé oslavy. Hospůdka kde si v létě zajít na pivo - víno, posezení venku. (2)</a:t>
            </a:r>
          </a:p>
          <a:p>
            <a:r>
              <a:rPr lang="cs-CZ" dirty="0">
                <a:solidFill>
                  <a:schemeClr val="tx1"/>
                </a:solidFill>
              </a:rPr>
              <a:t>Parkovací místa u hasičárny a podél vedl. silnice u ní chodníky!!!</a:t>
            </a:r>
          </a:p>
          <a:p>
            <a:r>
              <a:rPr lang="cs-CZ" dirty="0">
                <a:solidFill>
                  <a:schemeClr val="tx1"/>
                </a:solidFill>
              </a:rPr>
              <a:t>Je možné, aby obec regulovala volný pohyb psů v obci a jejím okolí?</a:t>
            </a:r>
          </a:p>
          <a:p>
            <a:r>
              <a:rPr lang="cs-CZ" dirty="0">
                <a:solidFill>
                  <a:schemeClr val="tx1"/>
                </a:solidFill>
              </a:rPr>
              <a:t>Vytvořit stavení místa, opravit kanál propadlý u p. </a:t>
            </a:r>
            <a:r>
              <a:rPr lang="cs-CZ" dirty="0" err="1">
                <a:solidFill>
                  <a:schemeClr val="tx1"/>
                </a:solidFill>
              </a:rPr>
              <a:t>Školoudika</a:t>
            </a:r>
            <a:r>
              <a:rPr lang="cs-CZ" dirty="0">
                <a:solidFill>
                  <a:schemeClr val="tx1"/>
                </a:solidFill>
              </a:rPr>
              <a:t> (5).</a:t>
            </a:r>
          </a:p>
          <a:p>
            <a:r>
              <a:rPr lang="cs-CZ" dirty="0">
                <a:solidFill>
                  <a:schemeClr val="tx1"/>
                </a:solidFill>
              </a:rPr>
              <a:t>Udělat chodníky naproti hřbitovu. Je to nebezpečné pro lidi!!!! Obec by se měla zapojit do kastračního programu! Po obci se toulá spousta koček, které se dále množí a jsou nemocné. Pokud víte, komu patří, tak upozornit majitele a pokud jsou bez majitele, tak obec má povinnost se o ně postarat!</a:t>
            </a:r>
          </a:p>
          <a:p>
            <a:pPr algn="just"/>
            <a:r>
              <a:rPr lang="cs-CZ" dirty="0">
                <a:solidFill>
                  <a:schemeClr val="tx1"/>
                </a:solidFill>
              </a:rPr>
              <a:t>Určitě přestěhovat technické služby z centra obce, opravit a rozumně využít starou tělocvičnu, z místa, kde je "parkoviště" TS udělat náves, nebo tam zřídit dětské hřiště, určitě zřídit hospodu a rozšířit autobusové linky - hlavně o víkendu pozdě večer.</a:t>
            </a:r>
          </a:p>
          <a:p>
            <a:pPr algn="just"/>
            <a:r>
              <a:rPr lang="cs-CZ" dirty="0">
                <a:solidFill>
                  <a:schemeClr val="tx1"/>
                </a:solidFill>
              </a:rPr>
              <a:t>Zrušit technické služby v centru obce a revitalizovat uvolněný prostor vč. tělocvičny.</a:t>
            </a:r>
          </a:p>
        </p:txBody>
      </p:sp>
    </p:spTree>
    <p:extLst>
      <p:ext uri="{BB962C8B-B14F-4D97-AF65-F5344CB8AC3E}">
        <p14:creationId xmlns:p14="http://schemas.microsoft.com/office/powerpoint/2010/main" val="39024349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D0CA568-3E6C-4FF8-8CE5-122E18DD15DF}"/>
              </a:ext>
            </a:extLst>
          </p:cNvPr>
          <p:cNvSpPr>
            <a:spLocks noChangeArrowheads="1"/>
          </p:cNvSpPr>
          <p:nvPr/>
        </p:nvSpPr>
        <p:spPr bwMode="auto">
          <a:xfrm>
            <a:off x="1242874" y="49167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2050" name="Obrázek 2" descr="W:\PUBLICITA\VIZUÁLNÍ_IDENTITA\loga\OPZ\logo_OPZ_barevne.jpg">
            <a:extLst>
              <a:ext uri="{FF2B5EF4-FFF2-40B4-BE49-F238E27FC236}">
                <a16:creationId xmlns:a16="http://schemas.microsoft.com/office/drawing/2014/main" id="{A9DECD5E-C1BB-421C-A34A-23015032AE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900" y="95726"/>
            <a:ext cx="4610632" cy="952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Nadpis 7">
            <a:extLst>
              <a:ext uri="{FF2B5EF4-FFF2-40B4-BE49-F238E27FC236}">
                <a16:creationId xmlns:a16="http://schemas.microsoft.com/office/drawing/2014/main" id="{7E7FC14F-4A0D-406D-AB96-FFB70C16E800}"/>
              </a:ext>
            </a:extLst>
          </p:cNvPr>
          <p:cNvSpPr>
            <a:spLocks noGrp="1"/>
          </p:cNvSpPr>
          <p:nvPr>
            <p:ph type="ctrTitle"/>
          </p:nvPr>
        </p:nvSpPr>
        <p:spPr>
          <a:xfrm>
            <a:off x="1349060" y="1763752"/>
            <a:ext cx="7766936" cy="1646302"/>
          </a:xfrm>
        </p:spPr>
        <p:txBody>
          <a:bodyPr/>
          <a:lstStyle/>
          <a:p>
            <a:r>
              <a:rPr lang="cs-CZ" dirty="0"/>
              <a:t>Děkujeme za pozornost.</a:t>
            </a:r>
          </a:p>
        </p:txBody>
      </p:sp>
      <p:sp>
        <p:nvSpPr>
          <p:cNvPr id="9" name="TextovéPole 8">
            <a:extLst>
              <a:ext uri="{FF2B5EF4-FFF2-40B4-BE49-F238E27FC236}">
                <a16:creationId xmlns:a16="http://schemas.microsoft.com/office/drawing/2014/main" id="{CBB296A4-EB76-423A-9AC2-36881C2C8113}"/>
              </a:ext>
            </a:extLst>
          </p:cNvPr>
          <p:cNvSpPr txBox="1"/>
          <p:nvPr/>
        </p:nvSpPr>
        <p:spPr>
          <a:xfrm>
            <a:off x="5628442" y="4216893"/>
            <a:ext cx="3487553" cy="1015663"/>
          </a:xfrm>
          <a:prstGeom prst="rect">
            <a:avLst/>
          </a:prstGeom>
          <a:noFill/>
        </p:spPr>
        <p:txBody>
          <a:bodyPr wrap="square" rtlCol="0">
            <a:spAutoFit/>
          </a:bodyPr>
          <a:lstStyle/>
          <a:p>
            <a:r>
              <a:rPr lang="cs-CZ" sz="2000" dirty="0"/>
              <a:t>Ing. Josef Smetana</a:t>
            </a:r>
          </a:p>
          <a:p>
            <a:r>
              <a:rPr lang="cs-CZ" sz="2000" dirty="0"/>
              <a:t>Ing. Petra Křivánková Ph.D.</a:t>
            </a:r>
          </a:p>
          <a:p>
            <a:r>
              <a:rPr lang="cs-CZ" sz="2000" dirty="0"/>
              <a:t> </a:t>
            </a:r>
          </a:p>
        </p:txBody>
      </p:sp>
      <p:sp>
        <p:nvSpPr>
          <p:cNvPr id="10" name="Obdélník 9">
            <a:extLst>
              <a:ext uri="{FF2B5EF4-FFF2-40B4-BE49-F238E27FC236}">
                <a16:creationId xmlns:a16="http://schemas.microsoft.com/office/drawing/2014/main" id="{8B70CD68-7825-41CC-80F9-E99912E67B4D}"/>
              </a:ext>
            </a:extLst>
          </p:cNvPr>
          <p:cNvSpPr/>
          <p:nvPr/>
        </p:nvSpPr>
        <p:spPr>
          <a:xfrm>
            <a:off x="2686558" y="1532296"/>
            <a:ext cx="5545947" cy="646331"/>
          </a:xfrm>
          <a:prstGeom prst="rect">
            <a:avLst/>
          </a:prstGeom>
        </p:spPr>
        <p:txBody>
          <a:bodyPr wrap="square">
            <a:spAutoFit/>
          </a:bodyPr>
          <a:lstStyle/>
          <a:p>
            <a:r>
              <a:rPr lang="cs-CZ" dirty="0"/>
              <a:t>Obnova a rozvoj duchovního a společenského života na venkově. CZ.03.4.74/0.0/0.0/17_080/0010117</a:t>
            </a:r>
            <a:endParaRPr lang="cs-CZ" dirty="0">
              <a:latin typeface="Times New Roman" panose="02020603050405020304" pitchFamily="18" charset="0"/>
              <a:ea typeface="Times New Roman" panose="02020603050405020304" pitchFamily="18" charset="0"/>
            </a:endParaRPr>
          </a:p>
        </p:txBody>
      </p:sp>
      <p:pic>
        <p:nvPicPr>
          <p:cNvPr id="12" name="Obrázek 1"/>
          <p:cNvPicPr>
            <a:picLocks noChangeAspect="1" noChangeArrowheads="1"/>
          </p:cNvPicPr>
          <p:nvPr/>
        </p:nvPicPr>
        <p:blipFill rotWithShape="1">
          <a:blip r:embed="rId3">
            <a:extLst>
              <a:ext uri="{28A0092B-C50C-407E-A947-70E740481C1C}">
                <a14:useLocalDpi xmlns:a14="http://schemas.microsoft.com/office/drawing/2010/main" val="0"/>
              </a:ext>
            </a:extLst>
          </a:blip>
          <a:srcRect r="67241"/>
          <a:stretch/>
        </p:blipFill>
        <p:spPr bwMode="auto">
          <a:xfrm>
            <a:off x="848900" y="5232556"/>
            <a:ext cx="1405574" cy="1368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876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649128-5DFB-475B-979B-F7EB0661209D}"/>
              </a:ext>
            </a:extLst>
          </p:cNvPr>
          <p:cNvSpPr>
            <a:spLocks noGrp="1"/>
          </p:cNvSpPr>
          <p:nvPr>
            <p:ph type="title"/>
          </p:nvPr>
        </p:nvSpPr>
        <p:spPr>
          <a:xfrm>
            <a:off x="0" y="0"/>
            <a:ext cx="8741874" cy="824248"/>
          </a:xfrm>
        </p:spPr>
        <p:txBody>
          <a:bodyPr/>
          <a:lstStyle/>
          <a:p>
            <a:r>
              <a:rPr lang="cs-CZ" dirty="0">
                <a:solidFill>
                  <a:schemeClr val="accent4"/>
                </a:solidFill>
              </a:rPr>
              <a:t>1. Co je pro Váš život v obci významné? </a:t>
            </a:r>
          </a:p>
        </p:txBody>
      </p:sp>
      <p:graphicFrame>
        <p:nvGraphicFramePr>
          <p:cNvPr id="6" name="Graf 5"/>
          <p:cNvGraphicFramePr>
            <a:graphicFrameLocks/>
          </p:cNvGraphicFramePr>
          <p:nvPr>
            <p:extLst>
              <p:ext uri="{D42A27DB-BD31-4B8C-83A1-F6EECF244321}">
                <p14:modId xmlns:p14="http://schemas.microsoft.com/office/powerpoint/2010/main" val="335932714"/>
              </p:ext>
            </p:extLst>
          </p:nvPr>
        </p:nvGraphicFramePr>
        <p:xfrm>
          <a:off x="535913" y="824247"/>
          <a:ext cx="11333532" cy="58083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551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274001" cy="1081825"/>
          </a:xfrm>
        </p:spPr>
        <p:txBody>
          <a:bodyPr>
            <a:normAutofit/>
          </a:bodyPr>
          <a:lstStyle/>
          <a:p>
            <a:r>
              <a:rPr lang="cs-CZ" sz="3200" dirty="0">
                <a:solidFill>
                  <a:schemeClr val="accent4"/>
                </a:solidFill>
              </a:rPr>
              <a:t>2. Pokud je významné ještě něco jiného, napište co:</a:t>
            </a:r>
          </a:p>
        </p:txBody>
      </p:sp>
      <p:sp>
        <p:nvSpPr>
          <p:cNvPr id="3" name="Zástupný symbol pro obsah 2"/>
          <p:cNvSpPr>
            <a:spLocks noGrp="1"/>
          </p:cNvSpPr>
          <p:nvPr>
            <p:ph idx="1"/>
          </p:nvPr>
        </p:nvSpPr>
        <p:spPr>
          <a:xfrm>
            <a:off x="360608" y="1275009"/>
            <a:ext cx="8913393" cy="5581562"/>
          </a:xfrm>
        </p:spPr>
        <p:txBody>
          <a:bodyPr>
            <a:normAutofit/>
          </a:bodyPr>
          <a:lstStyle/>
          <a:p>
            <a:r>
              <a:rPr lang="cs-CZ" dirty="0"/>
              <a:t>Čisté životní prostředí a okolní lesy (5),</a:t>
            </a:r>
          </a:p>
          <a:p>
            <a:r>
              <a:rPr lang="cs-CZ" dirty="0"/>
              <a:t>aby většinové zastupitelstvo hlasovalo v zájmu všech občanů a ne v zájmu malé skupiny (2),</a:t>
            </a:r>
          </a:p>
          <a:p>
            <a:r>
              <a:rPr lang="cs-CZ" dirty="0"/>
              <a:t>klidné prostředí (2),</a:t>
            </a:r>
          </a:p>
          <a:p>
            <a:r>
              <a:rPr lang="cs-CZ" dirty="0"/>
              <a:t>dobré školství,</a:t>
            </a:r>
          </a:p>
          <a:p>
            <a:r>
              <a:rPr lang="cs-CZ" dirty="0"/>
              <a:t>společensko-kulturní akce,</a:t>
            </a:r>
          </a:p>
          <a:p>
            <a:r>
              <a:rPr lang="cs-CZ" dirty="0"/>
              <a:t>kousek do přírody, lesa,</a:t>
            </a:r>
          </a:p>
          <a:p>
            <a:r>
              <a:rPr lang="cs-CZ" dirty="0"/>
              <a:t>velký bonus je KD,</a:t>
            </a:r>
          </a:p>
          <a:p>
            <a:r>
              <a:rPr lang="cs-CZ" dirty="0"/>
              <a:t>aby lidé podpořili kult. život v obci a zúčastňovali se akcí spolků, </a:t>
            </a:r>
          </a:p>
          <a:p>
            <a:r>
              <a:rPr lang="cs-CZ" dirty="0"/>
              <a:t>dlouhodobé parkování osobních či služebních aut na místních (obecních) komunikacích, </a:t>
            </a:r>
          </a:p>
          <a:p>
            <a:r>
              <a:rPr lang="cs-CZ" dirty="0"/>
              <a:t>životní prostředí, ticho v noci (roste hluk z tepelných č., chlazení jednota), </a:t>
            </a:r>
          </a:p>
          <a:p>
            <a:r>
              <a:rPr lang="cs-CZ" dirty="0"/>
              <a:t>skoro klidná lokalita, </a:t>
            </a:r>
          </a:p>
          <a:p>
            <a:r>
              <a:rPr lang="cs-CZ" dirty="0"/>
              <a:t>rozvoj obce. </a:t>
            </a:r>
          </a:p>
          <a:p>
            <a:endParaRPr lang="cs-CZ" dirty="0"/>
          </a:p>
          <a:p>
            <a:endParaRPr lang="cs-CZ" dirty="0"/>
          </a:p>
          <a:p>
            <a:endParaRPr lang="cs-CZ" dirty="0"/>
          </a:p>
        </p:txBody>
      </p:sp>
    </p:spTree>
    <p:extLst>
      <p:ext uri="{BB962C8B-B14F-4D97-AF65-F5344CB8AC3E}">
        <p14:creationId xmlns:p14="http://schemas.microsoft.com/office/powerpoint/2010/main" val="665912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845543-2783-4C24-B4BB-03ADF56B19B6}"/>
              </a:ext>
            </a:extLst>
          </p:cNvPr>
          <p:cNvSpPr>
            <a:spLocks noGrp="1"/>
          </p:cNvSpPr>
          <p:nvPr>
            <p:ph type="title"/>
          </p:nvPr>
        </p:nvSpPr>
        <p:spPr>
          <a:xfrm>
            <a:off x="0" y="0"/>
            <a:ext cx="9267375" cy="927279"/>
          </a:xfrm>
        </p:spPr>
        <p:txBody>
          <a:bodyPr/>
          <a:lstStyle/>
          <a:p>
            <a:r>
              <a:rPr lang="cs-CZ" dirty="0">
                <a:solidFill>
                  <a:schemeClr val="accent4"/>
                </a:solidFill>
              </a:rPr>
              <a:t>3. Co se Vám na naší obci nejvíce </a:t>
            </a:r>
            <a:r>
              <a:rPr lang="cs-CZ" u="sng" dirty="0">
                <a:solidFill>
                  <a:schemeClr val="accent4"/>
                </a:solidFill>
              </a:rPr>
              <a:t>NELÍBÍ</a:t>
            </a:r>
            <a:r>
              <a:rPr lang="cs-CZ" dirty="0">
                <a:solidFill>
                  <a:schemeClr val="accent4"/>
                </a:solidFill>
              </a:rPr>
              <a:t>?</a:t>
            </a:r>
          </a:p>
        </p:txBody>
      </p:sp>
      <p:graphicFrame>
        <p:nvGraphicFramePr>
          <p:cNvPr id="5" name="Graf 4"/>
          <p:cNvGraphicFramePr>
            <a:graphicFrameLocks/>
          </p:cNvGraphicFramePr>
          <p:nvPr>
            <p:extLst>
              <p:ext uri="{D42A27DB-BD31-4B8C-83A1-F6EECF244321}">
                <p14:modId xmlns:p14="http://schemas.microsoft.com/office/powerpoint/2010/main" val="2877966082"/>
              </p:ext>
            </p:extLst>
          </p:nvPr>
        </p:nvGraphicFramePr>
        <p:xfrm>
          <a:off x="260082" y="1184856"/>
          <a:ext cx="11653751" cy="53962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7235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845543-2783-4C24-B4BB-03ADF56B19B6}"/>
              </a:ext>
            </a:extLst>
          </p:cNvPr>
          <p:cNvSpPr>
            <a:spLocks noGrp="1"/>
          </p:cNvSpPr>
          <p:nvPr>
            <p:ph type="title"/>
          </p:nvPr>
        </p:nvSpPr>
        <p:spPr>
          <a:xfrm>
            <a:off x="0" y="0"/>
            <a:ext cx="9123614" cy="631065"/>
          </a:xfrm>
        </p:spPr>
        <p:txBody>
          <a:bodyPr>
            <a:normAutofit fontScale="90000"/>
          </a:bodyPr>
          <a:lstStyle/>
          <a:p>
            <a:r>
              <a:rPr lang="cs-CZ" sz="3100" dirty="0">
                <a:solidFill>
                  <a:schemeClr val="accent4"/>
                </a:solidFill>
              </a:rPr>
              <a:t>4. Pokud se Vám nelíbí ještě něco jiného, napište co: </a:t>
            </a:r>
            <a:br>
              <a:rPr lang="cs-CZ" dirty="0">
                <a:solidFill>
                  <a:schemeClr val="accent4"/>
                </a:solidFill>
              </a:rPr>
            </a:br>
            <a:endParaRPr lang="cs-CZ" dirty="0">
              <a:solidFill>
                <a:schemeClr val="accent4"/>
              </a:solidFill>
            </a:endParaRPr>
          </a:p>
        </p:txBody>
      </p:sp>
      <p:sp>
        <p:nvSpPr>
          <p:cNvPr id="3" name="Zástupný symbol pro obsah 2">
            <a:extLst>
              <a:ext uri="{FF2B5EF4-FFF2-40B4-BE49-F238E27FC236}">
                <a16:creationId xmlns:a16="http://schemas.microsoft.com/office/drawing/2014/main" id="{D679D0E0-D375-478F-802C-8B449A969FB6}"/>
              </a:ext>
            </a:extLst>
          </p:cNvPr>
          <p:cNvSpPr>
            <a:spLocks noGrp="1"/>
          </p:cNvSpPr>
          <p:nvPr>
            <p:ph idx="1"/>
          </p:nvPr>
        </p:nvSpPr>
        <p:spPr>
          <a:xfrm>
            <a:off x="180304" y="541538"/>
            <a:ext cx="11804550" cy="6196613"/>
          </a:xfrm>
        </p:spPr>
        <p:txBody>
          <a:bodyPr>
            <a:normAutofit fontScale="25000" lnSpcReduction="20000"/>
          </a:bodyPr>
          <a:lstStyle/>
          <a:p>
            <a:r>
              <a:rPr lang="cs-CZ" sz="6400" dirty="0">
                <a:solidFill>
                  <a:schemeClr val="tx1"/>
                </a:solidFill>
              </a:rPr>
              <a:t>Chybějící chodníky u hlavní křižovatky, na hřbitově (9),</a:t>
            </a:r>
          </a:p>
          <a:p>
            <a:r>
              <a:rPr lang="cs-CZ" sz="6400" dirty="0">
                <a:solidFill>
                  <a:schemeClr val="tx1"/>
                </a:solidFill>
              </a:rPr>
              <a:t>lhostejnost majitelů psů a koček: všude výkaly, hlučnost (8),</a:t>
            </a:r>
          </a:p>
          <a:p>
            <a:r>
              <a:rPr lang="cs-CZ" sz="6400" dirty="0">
                <a:solidFill>
                  <a:schemeClr val="tx1"/>
                </a:solidFill>
              </a:rPr>
              <a:t>chybí hospoda, restaurace, kavárna (6),</a:t>
            </a:r>
          </a:p>
          <a:p>
            <a:r>
              <a:rPr lang="cs-CZ" sz="6400" dirty="0">
                <a:solidFill>
                  <a:schemeClr val="tx1"/>
                </a:solidFill>
              </a:rPr>
              <a:t>nedostatečná aktivita zastupitelstva a její práce, rozdělování financí – plýtvání obecními prostředky (3),</a:t>
            </a:r>
          </a:p>
          <a:p>
            <a:r>
              <a:rPr lang="cs-CZ" sz="6400" dirty="0">
                <a:solidFill>
                  <a:schemeClr val="tx1"/>
                </a:solidFill>
              </a:rPr>
              <a:t>vlastnictví kanalizace, chybí ČOV (3),</a:t>
            </a:r>
          </a:p>
          <a:p>
            <a:r>
              <a:rPr lang="cs-CZ" sz="6400" dirty="0">
                <a:solidFill>
                  <a:schemeClr val="tx1"/>
                </a:solidFill>
              </a:rPr>
              <a:t>nedostatek parkovacích míst, např. hřbitov, chybí parkovací místo pro zdravotnické služby (4),</a:t>
            </a:r>
          </a:p>
          <a:p>
            <a:r>
              <a:rPr lang="cs-CZ" sz="6400" dirty="0">
                <a:solidFill>
                  <a:schemeClr val="tx1"/>
                </a:solidFill>
              </a:rPr>
              <a:t>černé skládky u komunikací, za hřištěm, v lese (3),</a:t>
            </a:r>
          </a:p>
          <a:p>
            <a:r>
              <a:rPr lang="cs-CZ" sz="6400" dirty="0">
                <a:solidFill>
                  <a:schemeClr val="tx1"/>
                </a:solidFill>
              </a:rPr>
              <a:t>chybí plynofikace (3),</a:t>
            </a:r>
          </a:p>
          <a:p>
            <a:r>
              <a:rPr lang="cs-CZ" sz="6400" dirty="0">
                <a:solidFill>
                  <a:schemeClr val="tx1"/>
                </a:solidFill>
              </a:rPr>
              <a:t>spolky se navzájem nepodporují (3),</a:t>
            </a:r>
          </a:p>
          <a:p>
            <a:r>
              <a:rPr lang="cs-CZ" sz="6400" dirty="0">
                <a:solidFill>
                  <a:schemeClr val="tx1"/>
                </a:solidFill>
              </a:rPr>
              <a:t>nedostatečný kulturní a společenský život (3),</a:t>
            </a:r>
          </a:p>
          <a:p>
            <a:r>
              <a:rPr lang="cs-CZ" sz="6400" dirty="0">
                <a:solidFill>
                  <a:schemeClr val="tx1"/>
                </a:solidFill>
              </a:rPr>
              <a:t>nezájem obce a dalších orgánů o rušivou činnost sousedů (možná i protiprávní) těžkými stroji, které v zabydlené oblasti nemají co dělat, bezohlednost, sobeckost a neustálé rušení, nadmíra hluku, netolerance neděle, svátků (2),</a:t>
            </a:r>
          </a:p>
          <a:p>
            <a:r>
              <a:rPr lang="cs-CZ" sz="6400" dirty="0">
                <a:solidFill>
                  <a:schemeClr val="tx1"/>
                </a:solidFill>
              </a:rPr>
              <a:t>znečišťování ovzduší pálením kde čeho (2)</a:t>
            </a:r>
          </a:p>
          <a:p>
            <a:r>
              <a:rPr lang="cs-CZ" sz="6400" dirty="0">
                <a:solidFill>
                  <a:schemeClr val="tx1"/>
                </a:solidFill>
              </a:rPr>
              <a:t>dětské hřiště – veřejné a dostupné, stav dětského hřiště a jeho využití (2),</a:t>
            </a:r>
          </a:p>
          <a:p>
            <a:r>
              <a:rPr lang="cs-CZ" sz="6400" dirty="0">
                <a:solidFill>
                  <a:schemeClr val="tx1"/>
                </a:solidFill>
              </a:rPr>
              <a:t>chybí dětské hřiště pro dolní konec Hrabství (2).</a:t>
            </a:r>
          </a:p>
          <a:p>
            <a:pPr marL="0" indent="0" algn="just">
              <a:buNone/>
            </a:pPr>
            <a:endParaRPr lang="cs-CZ" sz="4800" u="sng" dirty="0">
              <a:solidFill>
                <a:schemeClr val="tx1"/>
              </a:solidFill>
            </a:endParaRPr>
          </a:p>
          <a:p>
            <a:pPr marL="0" indent="0" algn="just">
              <a:buNone/>
            </a:pPr>
            <a:r>
              <a:rPr lang="cs-CZ" sz="5600" u="sng" dirty="0">
                <a:solidFill>
                  <a:schemeClr val="tx1"/>
                </a:solidFill>
              </a:rPr>
              <a:t>Další</a:t>
            </a:r>
            <a:r>
              <a:rPr lang="cs-CZ" sz="5600" dirty="0">
                <a:solidFill>
                  <a:schemeClr val="tx1"/>
                </a:solidFill>
              </a:rPr>
              <a:t>: stav hasičské nádrže (2) (přemnožení komáři), průjezd nákladních vozidel(2), hlučná a zapáchající drůbežárna, lidé neumí táhnout a držet za jeden provaz, chybí koupaliště, stará tělocvična, přesahující větve stromů ze zahrad do veřejných komunikací, na hřbitově u památníku obětem (zanedbané, přerostlé),neznalost pracovnice OÚ, Neustále poškozený pozemek černou zvěří u hřbitova v Hrabství (2), vyhozené peníze na stavbu hřiště, pouštění petard na Silvestra (zákaz nebo určení místa), špatné parkování v okolí základní školy a mateřské školky, špatný estetický stav kostela, péče o veřejnou zeleň, preferuje se Hrabství, v obci málo upravených, hezkých míst, chybějící dopravní značení, výběr peněz za vodné a stočné; vadí mi ucpáváni úzkých ulic parkováním, musí zůstat prostor dle vyhlášky.</a:t>
            </a:r>
          </a:p>
          <a:p>
            <a:pPr marL="0" indent="0" algn="just">
              <a:buNone/>
            </a:pPr>
            <a:endParaRPr lang="cs-CZ" sz="2200" dirty="0">
              <a:solidFill>
                <a:schemeClr val="tx1"/>
              </a:solidFill>
            </a:endParaRPr>
          </a:p>
          <a:p>
            <a:pPr marL="0" indent="0">
              <a:buNone/>
            </a:pPr>
            <a:endParaRPr lang="cs-CZ" dirty="0">
              <a:solidFill>
                <a:schemeClr val="tx1"/>
              </a:solidFill>
            </a:endParaRPr>
          </a:p>
          <a:p>
            <a:pPr marL="0" indent="0">
              <a:buNone/>
            </a:pPr>
            <a:endParaRPr lang="cs-CZ" dirty="0">
              <a:solidFill>
                <a:schemeClr val="tx1"/>
              </a:solidFill>
            </a:endParaRPr>
          </a:p>
          <a:p>
            <a:pPr marL="0" indent="0">
              <a:buNone/>
            </a:pPr>
            <a:endParaRPr lang="cs-CZ" dirty="0">
              <a:solidFill>
                <a:schemeClr val="tx1"/>
              </a:solidFill>
            </a:endParaRPr>
          </a:p>
          <a:p>
            <a:pPr marL="0" indent="0">
              <a:buNone/>
            </a:pPr>
            <a:endParaRPr lang="cs-CZ" dirty="0">
              <a:solidFill>
                <a:schemeClr val="tx1"/>
              </a:solidFill>
            </a:endParaRPr>
          </a:p>
          <a:p>
            <a:endParaRPr lang="cs-CZ" dirty="0">
              <a:solidFill>
                <a:schemeClr val="tx1"/>
              </a:solidFill>
            </a:endParaRPr>
          </a:p>
          <a:p>
            <a:endParaRPr lang="cs-CZ" dirty="0">
              <a:solidFill>
                <a:schemeClr val="tx1"/>
              </a:solidFill>
            </a:endParaRPr>
          </a:p>
        </p:txBody>
      </p:sp>
    </p:spTree>
    <p:extLst>
      <p:ext uri="{BB962C8B-B14F-4D97-AF65-F5344CB8AC3E}">
        <p14:creationId xmlns:p14="http://schemas.microsoft.com/office/powerpoint/2010/main" val="309077489"/>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34507</TotalTime>
  <Words>6609</Words>
  <Application>Microsoft Office PowerPoint</Application>
  <PresentationFormat>Širokoúhlá obrazovka</PresentationFormat>
  <Paragraphs>452</Paragraphs>
  <Slides>57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57</vt:i4>
      </vt:variant>
    </vt:vector>
  </HeadingPairs>
  <TitlesOfParts>
    <vt:vector size="62" baseType="lpstr">
      <vt:lpstr>Arial</vt:lpstr>
      <vt:lpstr>Times New Roman</vt:lpstr>
      <vt:lpstr>Trebuchet MS</vt:lpstr>
      <vt:lpstr>Wingdings 3</vt:lpstr>
      <vt:lpstr>Fazeta</vt:lpstr>
      <vt:lpstr>Program rozvoje obce Skřipov  na období 2021–2027:   Diskuzní setkání občanů a výsledky dotazníku pro obyvatele.</vt:lpstr>
      <vt:lpstr>Obsah Programu rozvoje obce:</vt:lpstr>
      <vt:lpstr>Obsah Programu rozvoje obce:</vt:lpstr>
      <vt:lpstr>Výsledky dotazníkového šetření.</vt:lpstr>
      <vt:lpstr>                            Účast:</vt:lpstr>
      <vt:lpstr>1. Co je pro Váš život v obci významné? </vt:lpstr>
      <vt:lpstr>2. Pokud je významné ještě něco jiného, napište co:</vt:lpstr>
      <vt:lpstr>3. Co se Vám na naší obci nejvíce NELÍBÍ?</vt:lpstr>
      <vt:lpstr>4. Pokud se Vám nelíbí ještě něco jiného, napište co:  </vt:lpstr>
      <vt:lpstr>5. Co se Vám naopak v naší obci nejvíce LÍBÍ?</vt:lpstr>
      <vt:lpstr>6. Jaké služby Vám v obci schází?</vt:lpstr>
      <vt:lpstr>7. Jak hodnotíte dostupnost obce veřejnou dopravou?              5,1% </vt:lpstr>
      <vt:lpstr>8. Pokud máte výhrady k veřejné dopravě, napište jaké:</vt:lpstr>
      <vt:lpstr>9. Na co byste přednostně využili finanční prostředky obce?</vt:lpstr>
      <vt:lpstr>10. Využil/a byste finanční prostředky ještě na něco jiného? Napište na co:</vt:lpstr>
      <vt:lpstr>10. Využil/a byste finanční prostředky ještě na něco jiného? Napište na co:</vt:lpstr>
      <vt:lpstr>11. Pro jaký účel by měla sloužit bývalá tělocvična ve Skřipově? </vt:lpstr>
      <vt:lpstr>12. Pokud máte ještě další návrh pro využití bývalé tělocvičny, napište jaký:</vt:lpstr>
      <vt:lpstr>13. Měla by se obec zaměřit na pozemky pro výstavbu rodinných domů?           5,2%</vt:lpstr>
      <vt:lpstr>14. Péče o veřejnou zeleň je?                        8,2%</vt:lpstr>
      <vt:lpstr>15. Vozíte děti do školy nebo školky autem? Proč?                                 4,3%                                         4,6%             1,4%                      </vt:lpstr>
      <vt:lpstr>16. Jak jste spokojeni s … (Každý bod oznámkujte jako ve škole známkami 1-5 dle toho, jak jste s ním spokojeni)                                162                 113      116                        97                                       71  71         59            48          37                   43    35                 24               27        31                          18 18        10              7                                          </vt:lpstr>
      <vt:lpstr>16. Jak jste spokojeni s … (Každý bod oznámkujte jako ve škole známkami 1-5 dle toho, jak jste s ním spokojeni)                      120            93              80                                                      83                    67                                                  66 62 74     49              55     59                    37          35                          40       29 14              20                   4</vt:lpstr>
      <vt:lpstr>16. Jak jste spokojeni s … (Každý bod oznámkujte jako ve škole známkami 1-5 dle toho, jak jste s ním spokojeni)                                                  137            114              128                91         92        106     92                    79     58     55        54                                                                          41     40       43       34      26        20                  33        24              12         9  5            15 8                                                                      </vt:lpstr>
      <vt:lpstr>17. Pokud Vám nevyhovuje kvalita místních komunikací, napište kde (která ulice):</vt:lpstr>
      <vt:lpstr>17. Kvalita místních komunikací</vt:lpstr>
      <vt:lpstr>18. Chybí v obci dopravní zrcadla? Pokud ano, napište kde:</vt:lpstr>
      <vt:lpstr>19. Pokud máte výhrady k dopravní situaci v obci, napište je (co a kde upravit, kde omezit rychlost, jaké zlepšení?):</vt:lpstr>
      <vt:lpstr>19. Pokud máte výhrady k dopravní situaci v obci, napište je (co a kde upravit, kde omezit rychlost, jaké zlepšení?): </vt:lpstr>
      <vt:lpstr>20. Umístili byste někde po obci retardéry? Pokud ano, napište kde:</vt:lpstr>
      <vt:lpstr>21. Pokud Vám nevyhovuje kvalita zimní údržby komunikací, napište proč a kde (které ulice):</vt:lpstr>
      <vt:lpstr>22. Vadí Vám parkování vozidel podél silnice?</vt:lpstr>
      <vt:lpstr>23. Pokud chcete doplnit svítidla veřejného osvětlení, uveďte, kde, č.p.?</vt:lpstr>
      <vt:lpstr>24. Existuje nějaké místo v obci či krajině, které je podle Vás zajímavé, dnes zanedbané, a zaslouží si obnovu?</vt:lpstr>
      <vt:lpstr>25. Třídíte odpad?</vt:lpstr>
      <vt:lpstr>26. Pokud máte výhrady k třídění odpadu, napište je:</vt:lpstr>
      <vt:lpstr>27. Jste spokojeni s podporou spolkové činnosti?</vt:lpstr>
      <vt:lpstr>28. Jaké zařízení pro volný čas byste přivítali (pro děti a mládež, pro rodiny s dětmi, pro střední generaci, pro seniory)?</vt:lpstr>
      <vt:lpstr>28. Jaké zařízení pro volný čas byste přivítali (pro děti a mládež, pro rodiny s dětmi, pro střední generaci, pro seniory)?</vt:lpstr>
      <vt:lpstr>29. Kterou z uvedených možností poskytování informací nejčastěji využíváte?</vt:lpstr>
      <vt:lpstr>30. Co považujete v současnosti za největší problém ovlivňující kvalitu života v obci:</vt:lpstr>
      <vt:lpstr>31. Máte v obci trvalé bydliště?                       3,3%</vt:lpstr>
      <vt:lpstr>32. Základní směr rozvoje obce.                 </vt:lpstr>
      <vt:lpstr>33. Počet a spektrum obyvatel obce:                            1,2%        4,5%               </vt:lpstr>
      <vt:lpstr>34. Měla by se obec zaměřit na vytváření podmínek pro podnikání a rozšíření pracovních příležitostí?</vt:lpstr>
      <vt:lpstr>35. Měla by obec fungovat jako obec spádová včetně udržení služeb jako je pošta, zdravotní středisko, dopravní obslužnost, společné spolky a podobně?                 2,4%            3,4%                                         </vt:lpstr>
      <vt:lpstr>36. V obci:        4,3%               3,6%</vt:lpstr>
      <vt:lpstr>37. Ve které části obce žijete?</vt:lpstr>
      <vt:lpstr>38. Typ Vaší domácnosti:</vt:lpstr>
      <vt:lpstr>39. Jste:</vt:lpstr>
      <vt:lpstr> 40. Váš věk:</vt:lpstr>
      <vt:lpstr>41. Jste:       5,4%                                                 4%                                              </vt:lpstr>
      <vt:lpstr>42. Komentáře, návrhy:</vt:lpstr>
      <vt:lpstr>42.Komentáře, návrhy:</vt:lpstr>
      <vt:lpstr>42.Komentáře, návrhy:</vt:lpstr>
      <vt:lpstr>42.Komentáře, návrhy:</vt:lpstr>
      <vt:lpstr>Děkujeme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rozvoje obce</dc:title>
  <dc:creator>Uživatel</dc:creator>
  <cp:lastModifiedBy>Uživatel</cp:lastModifiedBy>
  <cp:revision>285</cp:revision>
  <dcterms:created xsi:type="dcterms:W3CDTF">2017-10-24T07:23:31Z</dcterms:created>
  <dcterms:modified xsi:type="dcterms:W3CDTF">2020-06-29T11:34:10Z</dcterms:modified>
</cp:coreProperties>
</file>